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handoutMasterIdLst>
    <p:handoutMasterId r:id="rId13"/>
  </p:handoutMasterIdLst>
  <p:sldIdLst>
    <p:sldId id="257" r:id="rId2"/>
    <p:sldId id="259" r:id="rId3"/>
    <p:sldId id="260" r:id="rId4"/>
    <p:sldId id="267" r:id="rId5"/>
    <p:sldId id="265" r:id="rId6"/>
    <p:sldId id="261" r:id="rId7"/>
    <p:sldId id="263" r:id="rId8"/>
    <p:sldId id="262" r:id="rId9"/>
    <p:sldId id="264" r:id="rId10"/>
    <p:sldId id="266"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3E7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0" autoAdjust="0"/>
    <p:restoredTop sz="94660"/>
  </p:normalViewPr>
  <p:slideViewPr>
    <p:cSldViewPr snapToGrid="0">
      <p:cViewPr varScale="1">
        <p:scale>
          <a:sx n="90" d="100"/>
          <a:sy n="90" d="100"/>
        </p:scale>
        <p:origin x="708"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B63E5389-90D5-45F3-AD2D-821A1DDB4261}" type="datetimeFigureOut">
              <a:rPr lang="en-US" smtClean="0"/>
              <a:t>5/18/2020</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187E8C42-E3B9-443C-957C-B453D52D0538}" type="slidenum">
              <a:rPr lang="en-US" smtClean="0"/>
              <a:t>‹#›</a:t>
            </a:fld>
            <a:endParaRPr lang="en-US"/>
          </a:p>
        </p:txBody>
      </p:sp>
    </p:spTree>
    <p:extLst>
      <p:ext uri="{BB962C8B-B14F-4D97-AF65-F5344CB8AC3E}">
        <p14:creationId xmlns:p14="http://schemas.microsoft.com/office/powerpoint/2010/main" val="3933770467"/>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5EF7951-EDD4-4C1D-8A56-801AE3CC7D3A}" type="datetimeFigureOut">
              <a:rPr lang="en-US" smtClean="0"/>
              <a:t>5/18/2020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30E82EA-D1B1-4164-BD5A-245F5045CFAF}" type="slidenum">
              <a:rPr lang="en-US" smtClean="0"/>
              <a:t>‹#›</a:t>
            </a:fld>
            <a:endParaRPr lang="en-US"/>
          </a:p>
        </p:txBody>
      </p:sp>
    </p:spTree>
    <p:extLst>
      <p:ext uri="{BB962C8B-B14F-4D97-AF65-F5344CB8AC3E}">
        <p14:creationId xmlns:p14="http://schemas.microsoft.com/office/powerpoint/2010/main" val="3208046078"/>
      </p:ext>
    </p:extLst>
  </p:cSld>
  <p:clrMap bg1="lt1" tx1="dk1" bg2="lt2" tx2="dk2" accent1="accent1" accent2="accent2" accent3="accent3" accent4="accent4" accent5="accent5" accent6="accent6" hlink="hlink" folHlink="folHlink"/>
  <p:hf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22C6081-0FA0-47C5-9727-96C7345FE0E6}"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22498796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2C6081-0FA0-47C5-9727-96C7345FE0E6}"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441763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2C6081-0FA0-47C5-9727-96C7345FE0E6}"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37606541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userDrawn="1">
  <p:cSld name="1_Title Slide">
    <p:bg>
      <p:bgPr>
        <a:solidFill>
          <a:schemeClr val="bg1"/>
        </a:solidFill>
        <a:effectLst/>
      </p:bgPr>
    </p:bg>
    <p:spTree>
      <p:nvGrpSpPr>
        <p:cNvPr id="1" name=""/>
        <p:cNvGrpSpPr/>
        <p:nvPr/>
      </p:nvGrpSpPr>
      <p:grpSpPr>
        <a:xfrm>
          <a:off x="0" y="0"/>
          <a:ext cx="0" cy="0"/>
          <a:chOff x="0" y="0"/>
          <a:chExt cx="0" cy="0"/>
        </a:xfrm>
      </p:grpSpPr>
      <p:sp>
        <p:nvSpPr>
          <p:cNvPr id="27" name="Text Placeholder 24"/>
          <p:cNvSpPr>
            <a:spLocks noGrp="1"/>
          </p:cNvSpPr>
          <p:nvPr>
            <p:ph type="body" sz="quarter" idx="12" hasCustomPrompt="1"/>
          </p:nvPr>
        </p:nvSpPr>
        <p:spPr>
          <a:xfrm>
            <a:off x="753989" y="4158597"/>
            <a:ext cx="10684021" cy="612333"/>
          </a:xfrm>
          <a:prstGeom prst="rect">
            <a:avLst/>
          </a:prstGeom>
        </p:spPr>
        <p:txBody>
          <a:bodyPr/>
          <a:lstStyle>
            <a:lvl1pPr marL="0" marR="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sz="1600" b="0" baseline="0">
                <a:solidFill>
                  <a:srgbClr val="002F6C"/>
                </a:solidFill>
                <a:latin typeface="+mn-lt"/>
              </a:defRPr>
            </a:lvl1pPr>
          </a:lstStyle>
          <a:p>
            <a:pPr lvl="0"/>
            <a:r>
              <a:rPr lang="en-US" dirty="0"/>
              <a:t>Presenter’s Full Name</a:t>
            </a:r>
            <a:br>
              <a:rPr lang="en-US" dirty="0"/>
            </a:br>
            <a:r>
              <a:rPr lang="en-US" dirty="0"/>
              <a:t>Job Title</a:t>
            </a:r>
          </a:p>
          <a:p>
            <a:pPr lvl="0"/>
            <a:endParaRPr lang="en-US" dirty="0"/>
          </a:p>
        </p:txBody>
      </p:sp>
      <p:sp>
        <p:nvSpPr>
          <p:cNvPr id="28" name="Text Placeholder 24"/>
          <p:cNvSpPr>
            <a:spLocks noGrp="1"/>
          </p:cNvSpPr>
          <p:nvPr>
            <p:ph type="body" sz="quarter" idx="13" hasCustomPrompt="1"/>
          </p:nvPr>
        </p:nvSpPr>
        <p:spPr>
          <a:xfrm>
            <a:off x="753989" y="3694076"/>
            <a:ext cx="10684021" cy="374650"/>
          </a:xfrm>
          <a:prstGeom prst="rect">
            <a:avLst/>
          </a:prstGeom>
        </p:spPr>
        <p:txBody>
          <a:bodyPr/>
          <a:lstStyle>
            <a:lvl1pPr marL="0" indent="0" algn="ctr">
              <a:buNone/>
              <a:defRPr sz="1800" b="0" baseline="0">
                <a:solidFill>
                  <a:srgbClr val="002F6C"/>
                </a:solidFill>
                <a:latin typeface="+mn-lt"/>
              </a:defRPr>
            </a:lvl1pPr>
          </a:lstStyle>
          <a:p>
            <a:pPr lvl="0"/>
            <a:r>
              <a:rPr lang="en-US" dirty="0"/>
              <a:t>Location/Date</a:t>
            </a:r>
          </a:p>
        </p:txBody>
      </p:sp>
      <p:sp>
        <p:nvSpPr>
          <p:cNvPr id="10" name="Text Placeholder 2"/>
          <p:cNvSpPr txBox="1">
            <a:spLocks/>
          </p:cNvSpPr>
          <p:nvPr userDrawn="1"/>
        </p:nvSpPr>
        <p:spPr>
          <a:xfrm>
            <a:off x="4363742" y="6478683"/>
            <a:ext cx="3463048" cy="285750"/>
          </a:xfrm>
          <a:prstGeom prst="rect">
            <a:avLst/>
          </a:prstGeom>
        </p:spPr>
        <p:txBody>
          <a:bodyPr/>
          <a:lstStyle>
            <a:lvl1pPr marL="0" indent="0" algn="l" defTabSz="914400" rtl="0" eaLnBrk="1" latinLnBrk="0" hangingPunct="1">
              <a:lnSpc>
                <a:spcPct val="90000"/>
              </a:lnSpc>
              <a:spcBef>
                <a:spcPts val="1000"/>
              </a:spcBef>
              <a:buFontTx/>
              <a:buNone/>
              <a:defRPr sz="900" kern="1200" baseline="0">
                <a:solidFill>
                  <a:schemeClr val="accent1"/>
                </a:solidFill>
                <a:latin typeface="+mn-lt"/>
                <a:ea typeface="+mn-ea"/>
                <a:cs typeface="+mn-cs"/>
              </a:defRPr>
            </a:lvl1pPr>
            <a:lvl2pPr marL="457200" indent="0" algn="l" defTabSz="914400" rtl="0" eaLnBrk="1" latinLnBrk="0" hangingPunct="1">
              <a:lnSpc>
                <a:spcPct val="90000"/>
              </a:lnSpc>
              <a:spcBef>
                <a:spcPts val="500"/>
              </a:spcBef>
              <a:buFontTx/>
              <a:buNone/>
              <a:defRPr sz="1100" kern="1200">
                <a:solidFill>
                  <a:schemeClr val="bg1"/>
                </a:solidFill>
                <a:latin typeface="+mn-lt"/>
                <a:ea typeface="+mn-ea"/>
                <a:cs typeface="+mn-cs"/>
              </a:defRPr>
            </a:lvl2pPr>
            <a:lvl3pPr marL="914400" indent="0" algn="l" defTabSz="914400" rtl="0" eaLnBrk="1" latinLnBrk="0" hangingPunct="1">
              <a:lnSpc>
                <a:spcPct val="90000"/>
              </a:lnSpc>
              <a:spcBef>
                <a:spcPts val="500"/>
              </a:spcBef>
              <a:buFontTx/>
              <a:buNone/>
              <a:defRPr sz="1050" kern="1200">
                <a:solidFill>
                  <a:schemeClr val="bg1"/>
                </a:solidFill>
                <a:latin typeface="+mn-lt"/>
                <a:ea typeface="+mn-ea"/>
                <a:cs typeface="+mn-cs"/>
              </a:defRPr>
            </a:lvl3pPr>
            <a:lvl4pPr marL="1371600" indent="0" algn="l" defTabSz="914400" rtl="0" eaLnBrk="1" latinLnBrk="0" hangingPunct="1">
              <a:lnSpc>
                <a:spcPct val="90000"/>
              </a:lnSpc>
              <a:spcBef>
                <a:spcPts val="500"/>
              </a:spcBef>
              <a:buFontTx/>
              <a:buNone/>
              <a:defRPr sz="1000" kern="1200">
                <a:solidFill>
                  <a:schemeClr val="bg1"/>
                </a:solidFill>
                <a:latin typeface="+mn-lt"/>
                <a:ea typeface="+mn-ea"/>
                <a:cs typeface="+mn-cs"/>
              </a:defRPr>
            </a:lvl4pPr>
            <a:lvl5pPr marL="1828800" indent="0" algn="l" defTabSz="914400" rtl="0" eaLnBrk="1" latinLnBrk="0" hangingPunct="1">
              <a:lnSpc>
                <a:spcPct val="90000"/>
              </a:lnSpc>
              <a:spcBef>
                <a:spcPts val="500"/>
              </a:spcBef>
              <a:buFontTx/>
              <a:buNone/>
              <a:defRPr sz="100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r>
              <a:rPr lang="en-US" sz="800" dirty="0">
                <a:solidFill>
                  <a:srgbClr val="002F6C"/>
                </a:solidFill>
              </a:rPr>
              <a:t>LOCKHEED MARTIN PROPRIETARY INFORMATION</a:t>
            </a:r>
          </a:p>
        </p:txBody>
      </p:sp>
      <p:sp>
        <p:nvSpPr>
          <p:cNvPr id="2" name="Title 1">
            <a:extLst>
              <a:ext uri="{FF2B5EF4-FFF2-40B4-BE49-F238E27FC236}">
                <a16:creationId xmlns:a16="http://schemas.microsoft.com/office/drawing/2014/main" id="{37B74125-F2D3-4455-9B62-BF3D58EFF6A5}"/>
              </a:ext>
            </a:extLst>
          </p:cNvPr>
          <p:cNvSpPr>
            <a:spLocks noGrp="1"/>
          </p:cNvSpPr>
          <p:nvPr>
            <p:ph type="title" hasCustomPrompt="1"/>
          </p:nvPr>
        </p:nvSpPr>
        <p:spPr>
          <a:xfrm>
            <a:off x="761388" y="2121732"/>
            <a:ext cx="10676622" cy="872779"/>
          </a:xfrm>
          <a:prstGeom prst="rect">
            <a:avLst/>
          </a:prstGeom>
        </p:spPr>
        <p:txBody>
          <a:bodyPr/>
          <a:lstStyle>
            <a:lvl1pPr algn="ctr">
              <a:defRPr sz="4000" b="0">
                <a:solidFill>
                  <a:srgbClr val="002F6C"/>
                </a:solidFill>
                <a:latin typeface="+mj-lt"/>
              </a:defRPr>
            </a:lvl1pPr>
          </a:lstStyle>
          <a:p>
            <a:r>
              <a:rPr lang="en-US" dirty="0"/>
              <a:t>Click to Edit Master Title Slide</a:t>
            </a:r>
          </a:p>
        </p:txBody>
      </p:sp>
      <p:sp>
        <p:nvSpPr>
          <p:cNvPr id="26" name="Text Placeholder 24"/>
          <p:cNvSpPr>
            <a:spLocks noGrp="1"/>
          </p:cNvSpPr>
          <p:nvPr>
            <p:ph type="body" sz="quarter" idx="11" hasCustomPrompt="1"/>
          </p:nvPr>
        </p:nvSpPr>
        <p:spPr>
          <a:xfrm>
            <a:off x="755110" y="3084382"/>
            <a:ext cx="10684021" cy="403097"/>
          </a:xfrm>
          <a:prstGeom prst="rect">
            <a:avLst/>
          </a:prstGeom>
        </p:spPr>
        <p:txBody>
          <a:bodyPr/>
          <a:lstStyle>
            <a:lvl1pPr marL="0" indent="0" algn="ctr">
              <a:buNone/>
              <a:defRPr sz="2400" b="0" cap="none" baseline="0">
                <a:solidFill>
                  <a:srgbClr val="002F6C"/>
                </a:solidFill>
                <a:latin typeface="+mj-lt"/>
              </a:defRPr>
            </a:lvl1pPr>
          </a:lstStyle>
          <a:p>
            <a:pPr lvl="0"/>
            <a:r>
              <a:rPr lang="en-US" dirty="0"/>
              <a:t>Presentation Subtitle</a:t>
            </a:r>
          </a:p>
        </p:txBody>
      </p:sp>
      <p:pic>
        <p:nvPicPr>
          <p:cNvPr id="9" name="Picture 8">
            <a:extLst>
              <a:ext uri="{FF2B5EF4-FFF2-40B4-BE49-F238E27FC236}">
                <a16:creationId xmlns:a16="http://schemas.microsoft.com/office/drawing/2014/main" id="{1F7B19AF-D0B8-6F43-B011-E59F239B5FC2}"/>
              </a:ext>
            </a:extLst>
          </p:cNvPr>
          <p:cNvPicPr>
            <a:picLocks noChangeAspect="1"/>
          </p:cNvPicPr>
          <p:nvPr userDrawn="1"/>
        </p:nvPicPr>
        <p:blipFill>
          <a:blip r:embed="rId2"/>
          <a:stretch>
            <a:fillRect/>
          </a:stretch>
        </p:blipFill>
        <p:spPr>
          <a:xfrm>
            <a:off x="3629159" y="5014796"/>
            <a:ext cx="4948480" cy="1185573"/>
          </a:xfrm>
          <a:prstGeom prst="rect">
            <a:avLst/>
          </a:prstGeom>
        </p:spPr>
      </p:pic>
    </p:spTree>
    <p:extLst>
      <p:ext uri="{BB962C8B-B14F-4D97-AF65-F5344CB8AC3E}">
        <p14:creationId xmlns:p14="http://schemas.microsoft.com/office/powerpoint/2010/main" val="1128157104"/>
      </p:ext>
    </p:extLst>
  </p:cSld>
  <p:clrMapOvr>
    <a:masterClrMapping/>
  </p:clrMapOvr>
  <p:extLst>
    <p:ext uri="{DCECCB84-F9BA-43D5-87BE-67443E8EF086}">
      <p15:sldGuideLst xmlns:p15="http://schemas.microsoft.com/office/powerpoint/2012/main">
        <p15:guide id="1" pos="38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22C6081-0FA0-47C5-9727-96C7345FE0E6}"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31159683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22C6081-0FA0-47C5-9727-96C7345FE0E6}" type="datetimeFigureOut">
              <a:rPr lang="en-US" smtClean="0"/>
              <a:t>5/18/2020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12847615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22C6081-0FA0-47C5-9727-96C7345FE0E6}" type="datetimeFigureOut">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36968427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22C6081-0FA0-47C5-9727-96C7345FE0E6}" type="datetimeFigureOut">
              <a:rPr lang="en-US" smtClean="0"/>
              <a:t>5/18/2020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7455836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22C6081-0FA0-47C5-9727-96C7345FE0E6}" type="datetimeFigureOut">
              <a:rPr lang="en-US" smtClean="0"/>
              <a:t>5/18/2020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2911905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2C6081-0FA0-47C5-9727-96C7345FE0E6}" type="datetimeFigureOut">
              <a:rPr lang="en-US" smtClean="0"/>
              <a:t>5/18/2020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10072042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2C6081-0FA0-47C5-9727-96C7345FE0E6}" type="datetimeFigureOut">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16784786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22C6081-0FA0-47C5-9727-96C7345FE0E6}" type="datetimeFigureOut">
              <a:rPr lang="en-US" smtClean="0"/>
              <a:t>5/18/2020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EC9A83-BF97-434D-8B97-45015B7CC5EC}" type="slidenum">
              <a:rPr lang="en-US" smtClean="0"/>
              <a:t>‹#›</a:t>
            </a:fld>
            <a:endParaRPr lang="en-US"/>
          </a:p>
        </p:txBody>
      </p:sp>
    </p:spTree>
    <p:extLst>
      <p:ext uri="{BB962C8B-B14F-4D97-AF65-F5344CB8AC3E}">
        <p14:creationId xmlns:p14="http://schemas.microsoft.com/office/powerpoint/2010/main" val="30745400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6003634" y="6530201"/>
            <a:ext cx="184731" cy="276999"/>
          </a:xfrm>
          <a:prstGeom prst="rect">
            <a:avLst/>
          </a:prstGeom>
        </p:spPr>
        <p:txBody>
          <a:bodyPr vert="horz" wrap="none" lIns="91440" tIns="45720" rIns="91440" bIns="45720" rtlCol="0" anchor="b" anchorCtr="1">
            <a:spAutoFit/>
          </a:bodyPr>
          <a:lstStyle>
            <a:lvl1pPr algn="ctr">
              <a:defRPr sz="1200">
                <a:solidFill>
                  <a:schemeClr val="tx1">
                    <a:tint val="75000"/>
                  </a:schemeClr>
                </a:solidFill>
              </a:defRPr>
            </a:lvl1pPr>
          </a:lstStyle>
          <a:p>
            <a:endParaRPr lang="en-US"/>
          </a:p>
        </p:txBody>
      </p:sp>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2C6081-0FA0-47C5-9727-96C7345FE0E6}" type="datetimeFigureOut">
              <a:rPr lang="en-US" smtClean="0"/>
              <a:t>5/18/2020</a:t>
            </a:fld>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7EC9A83-BF97-434D-8B97-45015B7CC5EC}" type="slidenum">
              <a:rPr lang="en-US" smtClean="0"/>
              <a:t>‹#›</a:t>
            </a:fld>
            <a:endParaRPr lang="en-US"/>
          </a:p>
        </p:txBody>
      </p:sp>
    </p:spTree>
    <p:extLst>
      <p:ext uri="{BB962C8B-B14F-4D97-AF65-F5344CB8AC3E}">
        <p14:creationId xmlns:p14="http://schemas.microsoft.com/office/powerpoint/2010/main" val="509088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hyperlink" Target="mailto:lyle.garton@lmco.com" TargetMode="External"/><Relationship Id="rId2" Type="http://schemas.openxmlformats.org/officeDocument/2006/relationships/hyperlink" Target="mailto:alexander.m.stovall@lmco.com"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7F81A0F8-E67C-4529-B4AC-A737FC271FAF}"/>
              </a:ext>
            </a:extLst>
          </p:cNvPr>
          <p:cNvSpPr>
            <a:spLocks noGrp="1"/>
          </p:cNvSpPr>
          <p:nvPr>
            <p:ph type="title"/>
          </p:nvPr>
        </p:nvSpPr>
        <p:spPr/>
        <p:txBody>
          <a:bodyPr anchor="b"/>
          <a:lstStyle/>
          <a:p>
            <a:r>
              <a:rPr lang="en-US" sz="4000" b="0" dirty="0">
                <a:latin typeface="Calibri Light" panose="020F0302020204030204" pitchFamily="34" charset="0"/>
                <a:cs typeface="Calibri Light" panose="020F0302020204030204" pitchFamily="34" charset="0"/>
              </a:rPr>
              <a:t>EMAP Read Only User Training</a:t>
            </a:r>
          </a:p>
        </p:txBody>
      </p:sp>
    </p:spTree>
    <p:extLst>
      <p:ext uri="{BB962C8B-B14F-4D97-AF65-F5344CB8AC3E}">
        <p14:creationId xmlns:p14="http://schemas.microsoft.com/office/powerpoint/2010/main" val="15407405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329513" y="296561"/>
            <a:ext cx="5181600" cy="369332"/>
          </a:xfrm>
          <a:prstGeom prst="rect">
            <a:avLst/>
          </a:prstGeom>
          <a:noFill/>
        </p:spPr>
        <p:txBody>
          <a:bodyPr wrap="square" rtlCol="0">
            <a:spAutoFit/>
          </a:bodyPr>
          <a:lstStyle/>
          <a:p>
            <a:r>
              <a:rPr lang="en-US" dirty="0"/>
              <a:t>Additional Questions</a:t>
            </a:r>
          </a:p>
        </p:txBody>
      </p:sp>
      <p:sp>
        <p:nvSpPr>
          <p:cNvPr id="2" name="TextBox 1"/>
          <p:cNvSpPr txBox="1"/>
          <p:nvPr/>
        </p:nvSpPr>
        <p:spPr>
          <a:xfrm>
            <a:off x="683741" y="1169773"/>
            <a:ext cx="10865708" cy="646331"/>
          </a:xfrm>
          <a:prstGeom prst="rect">
            <a:avLst/>
          </a:prstGeom>
          <a:noFill/>
        </p:spPr>
        <p:txBody>
          <a:bodyPr wrap="square" rtlCol="0">
            <a:spAutoFit/>
          </a:bodyPr>
          <a:lstStyle/>
          <a:p>
            <a:pPr marL="285750" indent="-285750">
              <a:buFont typeface="Arial" panose="020B0604020202020204" pitchFamily="34" charset="0"/>
              <a:buChar char="•"/>
            </a:pPr>
            <a:r>
              <a:rPr lang="en-US" dirty="0"/>
              <a:t>Any additional questions or access requests should be directed to Alex Stovall (</a:t>
            </a:r>
            <a:r>
              <a:rPr lang="en-US" dirty="0">
                <a:hlinkClick r:id="rId2"/>
              </a:rPr>
              <a:t>alexander.m.stovall@lmco.com</a:t>
            </a:r>
            <a:r>
              <a:rPr lang="en-US" dirty="0"/>
              <a:t>) or Lyle Garton (</a:t>
            </a:r>
            <a:r>
              <a:rPr lang="en-US" dirty="0">
                <a:hlinkClick r:id="rId3"/>
              </a:rPr>
              <a:t>lyle.garton@lmco.com</a:t>
            </a:r>
            <a:r>
              <a:rPr lang="en-US" dirty="0"/>
              <a:t>) </a:t>
            </a:r>
          </a:p>
        </p:txBody>
      </p:sp>
      <p:sp>
        <p:nvSpPr>
          <p:cNvPr id="3" name="Footer Placeholder 2"/>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937796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stretch>
            <a:fillRect/>
          </a:stretch>
        </p:blipFill>
        <p:spPr>
          <a:xfrm>
            <a:off x="432872" y="81348"/>
            <a:ext cx="7553325" cy="4191000"/>
          </a:xfrm>
          <a:prstGeom prst="rect">
            <a:avLst/>
          </a:prstGeom>
        </p:spPr>
      </p:pic>
      <p:sp>
        <p:nvSpPr>
          <p:cNvPr id="5" name="TextBox 4"/>
          <p:cNvSpPr txBox="1"/>
          <p:nvPr/>
        </p:nvSpPr>
        <p:spPr>
          <a:xfrm>
            <a:off x="2084173" y="2176848"/>
            <a:ext cx="3402227" cy="369332"/>
          </a:xfrm>
          <a:prstGeom prst="rect">
            <a:avLst/>
          </a:prstGeom>
          <a:noFill/>
        </p:spPr>
        <p:txBody>
          <a:bodyPr wrap="square" rtlCol="0">
            <a:spAutoFit/>
          </a:bodyPr>
          <a:lstStyle/>
          <a:p>
            <a:r>
              <a:rPr lang="en-US" dirty="0">
                <a:solidFill>
                  <a:srgbClr val="FF0000"/>
                </a:solidFill>
              </a:rPr>
              <a:t>Assigned Username</a:t>
            </a:r>
          </a:p>
        </p:txBody>
      </p:sp>
      <p:sp>
        <p:nvSpPr>
          <p:cNvPr id="8" name="TextBox 7"/>
          <p:cNvSpPr txBox="1"/>
          <p:nvPr/>
        </p:nvSpPr>
        <p:spPr>
          <a:xfrm>
            <a:off x="8682681" y="1202724"/>
            <a:ext cx="2916195" cy="3139321"/>
          </a:xfrm>
          <a:prstGeom prst="rect">
            <a:avLst/>
          </a:prstGeom>
          <a:noFill/>
        </p:spPr>
        <p:txBody>
          <a:bodyPr wrap="square" rtlCol="0">
            <a:spAutoFit/>
          </a:bodyPr>
          <a:lstStyle/>
          <a:p>
            <a:pPr marL="285750" indent="-285750" algn="just">
              <a:buFont typeface="Arial" panose="020B0604020202020204" pitchFamily="34" charset="0"/>
              <a:buChar char="•"/>
            </a:pPr>
            <a:r>
              <a:rPr lang="en-US" dirty="0"/>
              <a:t>Signing in will be accomplished using the users NT id password or one that is assigned through the EMAP user request system.</a:t>
            </a:r>
          </a:p>
          <a:p>
            <a:pPr algn="just"/>
            <a:endParaRPr lang="en-US" dirty="0"/>
          </a:p>
          <a:p>
            <a:pPr marL="285750" indent="-285750" algn="just">
              <a:buFont typeface="Arial" panose="020B0604020202020204" pitchFamily="34" charset="0"/>
              <a:buChar char="•"/>
            </a:pPr>
            <a:r>
              <a:rPr lang="en-US" dirty="0"/>
              <a:t>The next slide will give a visual map of the landing page</a:t>
            </a:r>
          </a:p>
          <a:p>
            <a:pPr algn="just"/>
            <a:endParaRPr lang="en-US" dirty="0"/>
          </a:p>
        </p:txBody>
      </p:sp>
      <p:sp>
        <p:nvSpPr>
          <p:cNvPr id="9" name="Footer Placeholder 8"/>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3281078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0" y="131806"/>
            <a:ext cx="7032692" cy="3756452"/>
          </a:xfrm>
          <a:prstGeom prst="rect">
            <a:avLst/>
          </a:prstGeom>
        </p:spPr>
      </p:pic>
      <p:sp>
        <p:nvSpPr>
          <p:cNvPr id="3" name="Rectangle 2"/>
          <p:cNvSpPr/>
          <p:nvPr/>
        </p:nvSpPr>
        <p:spPr>
          <a:xfrm>
            <a:off x="247133" y="792902"/>
            <a:ext cx="988541" cy="111212"/>
          </a:xfrm>
          <a:prstGeom prst="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247133" y="944285"/>
            <a:ext cx="988541" cy="115329"/>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247133" y="1094104"/>
            <a:ext cx="988541" cy="123565"/>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47133" y="1252159"/>
            <a:ext cx="988541" cy="12356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23567" y="1410213"/>
            <a:ext cx="1112107" cy="510743"/>
          </a:xfrm>
          <a:prstGeom prst="rect">
            <a:avLst/>
          </a:prstGeom>
          <a:noFill/>
          <a:ln>
            <a:solidFill>
              <a:srgbClr val="53E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Box 11"/>
          <p:cNvSpPr txBox="1"/>
          <p:nvPr/>
        </p:nvSpPr>
        <p:spPr>
          <a:xfrm>
            <a:off x="7323438" y="197708"/>
            <a:ext cx="4497859" cy="3970318"/>
          </a:xfrm>
          <a:prstGeom prst="rect">
            <a:avLst/>
          </a:prstGeom>
          <a:noFill/>
        </p:spPr>
        <p:txBody>
          <a:bodyPr wrap="square" rtlCol="0">
            <a:spAutoFit/>
          </a:bodyPr>
          <a:lstStyle/>
          <a:p>
            <a:pPr marL="285750" indent="-285750" algn="just">
              <a:buFont typeface="Arial" panose="020B0604020202020204" pitchFamily="34" charset="0"/>
              <a:buChar char="•"/>
            </a:pPr>
            <a:r>
              <a:rPr lang="en-US" dirty="0">
                <a:solidFill>
                  <a:srgbClr val="00B0F0"/>
                </a:solidFill>
              </a:rPr>
              <a:t>Materials: </a:t>
            </a:r>
            <a:r>
              <a:rPr lang="en-US" dirty="0"/>
              <a:t>Clicking this button will take you to the materials search page. </a:t>
            </a:r>
          </a:p>
          <a:p>
            <a:pPr algn="just"/>
            <a:endParaRPr lang="en-US" dirty="0"/>
          </a:p>
          <a:p>
            <a:pPr marL="285750" indent="-285750" algn="just">
              <a:buFont typeface="Arial" panose="020B0604020202020204" pitchFamily="34" charset="0"/>
              <a:buChar char="•"/>
            </a:pPr>
            <a:r>
              <a:rPr lang="en-US" dirty="0">
                <a:solidFill>
                  <a:srgbClr val="FFC000"/>
                </a:solidFill>
              </a:rPr>
              <a:t>Notes: </a:t>
            </a:r>
            <a:r>
              <a:rPr lang="en-US" dirty="0"/>
              <a:t>Clicking this button will take you to the notes search page.</a:t>
            </a:r>
          </a:p>
          <a:p>
            <a:pPr algn="just"/>
            <a:endParaRPr lang="en-US" dirty="0"/>
          </a:p>
          <a:p>
            <a:pPr marL="285750" indent="-285750" algn="just">
              <a:buFont typeface="Arial" panose="020B0604020202020204" pitchFamily="34" charset="0"/>
              <a:buChar char="•"/>
            </a:pPr>
            <a:r>
              <a:rPr lang="en-US" dirty="0">
                <a:solidFill>
                  <a:srgbClr val="92D050"/>
                </a:solidFill>
              </a:rPr>
              <a:t>Products: </a:t>
            </a:r>
            <a:r>
              <a:rPr lang="en-US" dirty="0"/>
              <a:t>Clicking this button will take you to the products search page. </a:t>
            </a:r>
          </a:p>
          <a:p>
            <a:pPr algn="just"/>
            <a:endParaRPr lang="en-US" dirty="0"/>
          </a:p>
          <a:p>
            <a:pPr marL="285750" indent="-285750" algn="just">
              <a:buFont typeface="Arial" panose="020B0604020202020204" pitchFamily="34" charset="0"/>
              <a:buChar char="•"/>
            </a:pPr>
            <a:r>
              <a:rPr lang="en-US" dirty="0">
                <a:solidFill>
                  <a:srgbClr val="FF0000"/>
                </a:solidFill>
              </a:rPr>
              <a:t>Requests for Action (RFAs): </a:t>
            </a:r>
            <a:r>
              <a:rPr lang="en-US" dirty="0"/>
              <a:t>Clicking this button will take you to the RFA form. This form will be used to make requests for the addition of new materials or changes to existing EMAP items or notes.</a:t>
            </a:r>
            <a:endParaRPr lang="en-US" dirty="0">
              <a:solidFill>
                <a:srgbClr val="FF0000"/>
              </a:solidFill>
            </a:endParaRPr>
          </a:p>
        </p:txBody>
      </p:sp>
      <p:sp>
        <p:nvSpPr>
          <p:cNvPr id="13" name="TextBox 12"/>
          <p:cNvSpPr txBox="1"/>
          <p:nvPr/>
        </p:nvSpPr>
        <p:spPr>
          <a:xfrm>
            <a:off x="634314" y="4675874"/>
            <a:ext cx="9036908" cy="369332"/>
          </a:xfrm>
          <a:prstGeom prst="rect">
            <a:avLst/>
          </a:prstGeom>
          <a:noFill/>
          <a:ln>
            <a:solidFill>
              <a:srgbClr val="53E7E7"/>
            </a:solidFill>
          </a:ln>
        </p:spPr>
        <p:txBody>
          <a:bodyPr wrap="square" rtlCol="0">
            <a:spAutoFit/>
          </a:bodyPr>
          <a:lstStyle/>
          <a:p>
            <a:r>
              <a:rPr lang="en-US" dirty="0"/>
              <a:t>This box will hold saved searches of the materials, notes, or products databases. </a:t>
            </a:r>
          </a:p>
        </p:txBody>
      </p:sp>
      <p:sp>
        <p:nvSpPr>
          <p:cNvPr id="14" name="Rectangle 13"/>
          <p:cNvSpPr/>
          <p:nvPr/>
        </p:nvSpPr>
        <p:spPr>
          <a:xfrm>
            <a:off x="4184822" y="1375723"/>
            <a:ext cx="2847870" cy="2512535"/>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634314" y="5321643"/>
            <a:ext cx="9036908" cy="646331"/>
          </a:xfrm>
          <a:prstGeom prst="rect">
            <a:avLst/>
          </a:prstGeom>
          <a:noFill/>
          <a:ln>
            <a:solidFill>
              <a:srgbClr val="C00000"/>
            </a:solidFill>
          </a:ln>
        </p:spPr>
        <p:txBody>
          <a:bodyPr wrap="square" rtlCol="0">
            <a:spAutoFit/>
          </a:bodyPr>
          <a:lstStyle/>
          <a:p>
            <a:r>
              <a:rPr lang="en-US" dirty="0"/>
              <a:t>This box holds information on material or note subscriptions the user has. It also shows the status of Requests for Action made by the user. </a:t>
            </a:r>
          </a:p>
        </p:txBody>
      </p:sp>
      <p:sp>
        <p:nvSpPr>
          <p:cNvPr id="16" name="Footer Placeholder 15"/>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34950179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Footer Placeholder 15"/>
          <p:cNvSpPr>
            <a:spLocks noGrp="1"/>
          </p:cNvSpPr>
          <p:nvPr>
            <p:ph type="ftr" sz="quarter" idx="11"/>
          </p:nvPr>
        </p:nvSpPr>
        <p:spPr/>
        <p:txBody>
          <a:bodyPr/>
          <a:lstStyle/>
          <a:p>
            <a:endParaRPr lang="en-US"/>
          </a:p>
        </p:txBody>
      </p:sp>
      <p:sp>
        <p:nvSpPr>
          <p:cNvPr id="5" name="TextBox 4">
            <a:extLst>
              <a:ext uri="{FF2B5EF4-FFF2-40B4-BE49-F238E27FC236}">
                <a16:creationId xmlns:a16="http://schemas.microsoft.com/office/drawing/2014/main" id="{CAA08FF6-B167-4DC4-917C-ABF512E32CDC}"/>
              </a:ext>
            </a:extLst>
          </p:cNvPr>
          <p:cNvSpPr txBox="1"/>
          <p:nvPr/>
        </p:nvSpPr>
        <p:spPr>
          <a:xfrm>
            <a:off x="7883091" y="1087655"/>
            <a:ext cx="4013734" cy="1754326"/>
          </a:xfrm>
          <a:prstGeom prst="rect">
            <a:avLst/>
          </a:prstGeom>
          <a:noFill/>
        </p:spPr>
        <p:txBody>
          <a:bodyPr wrap="square" rtlCol="0">
            <a:spAutoFit/>
          </a:bodyPr>
          <a:lstStyle/>
          <a:p>
            <a:r>
              <a:rPr lang="en-US" dirty="0"/>
              <a:t>For the search types not found in the home page you must click the manage tab highlighted in yellow. </a:t>
            </a:r>
          </a:p>
          <a:p>
            <a:endParaRPr lang="en-US" dirty="0"/>
          </a:p>
          <a:p>
            <a:r>
              <a:rPr lang="en-US" dirty="0"/>
              <a:t>This will allow you to search by site, section, or EMAP number specifically.</a:t>
            </a:r>
          </a:p>
        </p:txBody>
      </p:sp>
      <p:sp>
        <p:nvSpPr>
          <p:cNvPr id="8" name="Rectangle 7">
            <a:extLst>
              <a:ext uri="{FF2B5EF4-FFF2-40B4-BE49-F238E27FC236}">
                <a16:creationId xmlns:a16="http://schemas.microsoft.com/office/drawing/2014/main" id="{A29A5AAF-8EFC-4927-AFFF-8C9B4031FCED}"/>
              </a:ext>
            </a:extLst>
          </p:cNvPr>
          <p:cNvSpPr/>
          <p:nvPr/>
        </p:nvSpPr>
        <p:spPr>
          <a:xfrm>
            <a:off x="4639377" y="456358"/>
            <a:ext cx="567890" cy="227036"/>
          </a:xfrm>
          <a:prstGeom prst="rect">
            <a:avLst/>
          </a:prstGeom>
          <a:no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3" name="Picture 2">
            <a:extLst>
              <a:ext uri="{FF2B5EF4-FFF2-40B4-BE49-F238E27FC236}">
                <a16:creationId xmlns:a16="http://schemas.microsoft.com/office/drawing/2014/main" id="{523DB819-0354-4040-A74E-EA80EA565970}"/>
              </a:ext>
            </a:extLst>
          </p:cNvPr>
          <p:cNvPicPr>
            <a:picLocks noChangeAspect="1"/>
          </p:cNvPicPr>
          <p:nvPr/>
        </p:nvPicPr>
        <p:blipFill>
          <a:blip r:embed="rId2"/>
          <a:stretch>
            <a:fillRect/>
          </a:stretch>
        </p:blipFill>
        <p:spPr>
          <a:xfrm>
            <a:off x="184826" y="1087655"/>
            <a:ext cx="7611198" cy="3982443"/>
          </a:xfrm>
          <a:prstGeom prst="rect">
            <a:avLst/>
          </a:prstGeom>
        </p:spPr>
      </p:pic>
    </p:spTree>
    <p:extLst>
      <p:ext uri="{BB962C8B-B14F-4D97-AF65-F5344CB8AC3E}">
        <p14:creationId xmlns:p14="http://schemas.microsoft.com/office/powerpoint/2010/main" val="388557297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00216" y="370703"/>
            <a:ext cx="4341341" cy="369332"/>
          </a:xfrm>
          <a:prstGeom prst="rect">
            <a:avLst/>
          </a:prstGeom>
          <a:noFill/>
        </p:spPr>
        <p:txBody>
          <a:bodyPr wrap="square" rtlCol="0">
            <a:spAutoFit/>
          </a:bodyPr>
          <a:lstStyle/>
          <a:p>
            <a:r>
              <a:rPr lang="en-US" dirty="0"/>
              <a:t>Requests for Action</a:t>
            </a:r>
          </a:p>
        </p:txBody>
      </p:sp>
      <p:pic>
        <p:nvPicPr>
          <p:cNvPr id="3" name="Picture 2"/>
          <p:cNvPicPr>
            <a:picLocks noChangeAspect="1"/>
          </p:cNvPicPr>
          <p:nvPr/>
        </p:nvPicPr>
        <p:blipFill>
          <a:blip r:embed="rId2"/>
          <a:stretch>
            <a:fillRect/>
          </a:stretch>
        </p:blipFill>
        <p:spPr>
          <a:xfrm>
            <a:off x="454992" y="1037968"/>
            <a:ext cx="5632771" cy="3728944"/>
          </a:xfrm>
          <a:prstGeom prst="rect">
            <a:avLst/>
          </a:prstGeom>
        </p:spPr>
      </p:pic>
      <p:sp>
        <p:nvSpPr>
          <p:cNvPr id="6" name="Rectangle 5"/>
          <p:cNvSpPr/>
          <p:nvPr/>
        </p:nvSpPr>
        <p:spPr>
          <a:xfrm>
            <a:off x="3426941" y="2018270"/>
            <a:ext cx="2594918" cy="280087"/>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3542272" y="1713469"/>
            <a:ext cx="2479587" cy="280087"/>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454992" y="2902440"/>
            <a:ext cx="5566867" cy="280087"/>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454992" y="3245707"/>
            <a:ext cx="5566867" cy="1095634"/>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p:cNvSpPr txBox="1"/>
          <p:nvPr/>
        </p:nvSpPr>
        <p:spPr>
          <a:xfrm>
            <a:off x="7002162" y="1103870"/>
            <a:ext cx="4258962" cy="2031325"/>
          </a:xfrm>
          <a:prstGeom prst="rect">
            <a:avLst/>
          </a:prstGeom>
          <a:noFill/>
        </p:spPr>
        <p:txBody>
          <a:bodyPr wrap="square" rtlCol="0">
            <a:spAutoFit/>
          </a:bodyPr>
          <a:lstStyle/>
          <a:p>
            <a:pPr marL="285750" indent="-285750" algn="just">
              <a:buFont typeface="Arial" panose="020B0604020202020204" pitchFamily="34" charset="0"/>
              <a:buChar char="•"/>
            </a:pPr>
            <a:r>
              <a:rPr lang="en-US" dirty="0"/>
              <a:t>The yellow boxes indicate the required fields for this form. There are several different requests types including: Updating the manufacturer, a request for test, a request for a new product to be added, a request to delete materials, and a request to update a material. </a:t>
            </a:r>
          </a:p>
        </p:txBody>
      </p:sp>
      <p:sp>
        <p:nvSpPr>
          <p:cNvPr id="12" name="Footer Placeholder 11"/>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1006929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65903" y="238960"/>
            <a:ext cx="7109710" cy="3163267"/>
          </a:xfrm>
          <a:prstGeom prst="rect">
            <a:avLst/>
          </a:prstGeom>
        </p:spPr>
      </p:pic>
      <p:sp>
        <p:nvSpPr>
          <p:cNvPr id="3" name="Rectangle 2"/>
          <p:cNvSpPr/>
          <p:nvPr/>
        </p:nvSpPr>
        <p:spPr>
          <a:xfrm>
            <a:off x="5338119" y="527222"/>
            <a:ext cx="1301578" cy="247135"/>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p:cNvSpPr txBox="1"/>
          <p:nvPr/>
        </p:nvSpPr>
        <p:spPr>
          <a:xfrm>
            <a:off x="7397578" y="527222"/>
            <a:ext cx="4275438" cy="3970318"/>
          </a:xfrm>
          <a:prstGeom prst="rect">
            <a:avLst/>
          </a:prstGeom>
          <a:noFill/>
        </p:spPr>
        <p:txBody>
          <a:bodyPr wrap="square" rtlCol="0">
            <a:spAutoFit/>
          </a:bodyPr>
          <a:lstStyle/>
          <a:p>
            <a:pPr marL="285750" indent="-285750" algn="just">
              <a:buFont typeface="Arial" panose="020B0604020202020204" pitchFamily="34" charset="0"/>
              <a:buChar char="•"/>
            </a:pPr>
            <a:r>
              <a:rPr lang="en-US" dirty="0">
                <a:solidFill>
                  <a:srgbClr val="FF0000"/>
                </a:solidFill>
              </a:rPr>
              <a:t>Basic Search Box:</a:t>
            </a:r>
            <a:r>
              <a:rPr lang="en-US" dirty="0"/>
              <a:t> This box acts as a google type search. This means that the search will key on general words, number patterns, or EMAP numbers. This search will be less specific than advanced search. Some of the common search items are listed below. </a:t>
            </a:r>
          </a:p>
          <a:p>
            <a:pPr algn="just"/>
            <a:endParaRPr lang="en-US" dirty="0"/>
          </a:p>
          <a:p>
            <a:pPr marL="742950" lvl="1" indent="-285750" algn="just">
              <a:buFont typeface="Arial" panose="020B0604020202020204" pitchFamily="34" charset="0"/>
              <a:buChar char="•"/>
            </a:pPr>
            <a:r>
              <a:rPr lang="en-US" dirty="0"/>
              <a:t>Product Name </a:t>
            </a:r>
          </a:p>
          <a:p>
            <a:pPr marL="742950" lvl="1" indent="-285750" algn="just">
              <a:buFont typeface="Arial" panose="020B0604020202020204" pitchFamily="34" charset="0"/>
              <a:buChar char="•"/>
            </a:pPr>
            <a:r>
              <a:rPr lang="en-US" dirty="0"/>
              <a:t>SDS Number</a:t>
            </a:r>
          </a:p>
          <a:p>
            <a:pPr marL="742950" lvl="1" indent="-285750" algn="just">
              <a:buFont typeface="Arial" panose="020B0604020202020204" pitchFamily="34" charset="0"/>
              <a:buChar char="•"/>
            </a:pPr>
            <a:r>
              <a:rPr lang="en-US" dirty="0"/>
              <a:t>Specification</a:t>
            </a:r>
          </a:p>
          <a:p>
            <a:pPr marL="742950" lvl="1" indent="-285750" algn="just">
              <a:buFont typeface="Arial" panose="020B0604020202020204" pitchFamily="34" charset="0"/>
              <a:buChar char="•"/>
            </a:pPr>
            <a:r>
              <a:rPr lang="en-US" dirty="0"/>
              <a:t>Key words</a:t>
            </a:r>
          </a:p>
          <a:p>
            <a:pPr marL="742950" lvl="1" indent="-285750" algn="just">
              <a:buFont typeface="Arial" panose="020B0604020202020204" pitchFamily="34" charset="0"/>
              <a:buChar char="•"/>
            </a:pPr>
            <a:r>
              <a:rPr lang="en-US" dirty="0"/>
              <a:t>EMAP numbers</a:t>
            </a:r>
          </a:p>
          <a:p>
            <a:pPr marL="285750" indent="-285750" algn="just">
              <a:buFont typeface="Arial" panose="020B0604020202020204" pitchFamily="34" charset="0"/>
              <a:buChar char="•"/>
            </a:pPr>
            <a:endParaRPr lang="en-US" dirty="0"/>
          </a:p>
        </p:txBody>
      </p:sp>
      <p:sp>
        <p:nvSpPr>
          <p:cNvPr id="7" name="Rectangle 6"/>
          <p:cNvSpPr/>
          <p:nvPr/>
        </p:nvSpPr>
        <p:spPr>
          <a:xfrm>
            <a:off x="1318054" y="527222"/>
            <a:ext cx="477795" cy="247135"/>
          </a:xfrm>
          <a:prstGeom prst="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824909" y="527222"/>
            <a:ext cx="786486" cy="247135"/>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469557" y="3978876"/>
            <a:ext cx="7257535" cy="1754326"/>
          </a:xfrm>
          <a:prstGeom prst="rect">
            <a:avLst/>
          </a:prstGeom>
          <a:noFill/>
        </p:spPr>
        <p:txBody>
          <a:bodyPr wrap="square" rtlCol="0">
            <a:spAutoFit/>
          </a:bodyPr>
          <a:lstStyle/>
          <a:p>
            <a:pPr marL="285750" indent="-285750" algn="just">
              <a:buFont typeface="Arial" panose="020B0604020202020204" pitchFamily="34" charset="0"/>
              <a:buChar char="•"/>
            </a:pPr>
            <a:r>
              <a:rPr lang="en-US" dirty="0">
                <a:solidFill>
                  <a:schemeClr val="accent4"/>
                </a:solidFill>
              </a:rPr>
              <a:t>Filter Search: </a:t>
            </a:r>
            <a:r>
              <a:rPr lang="en-US" dirty="0"/>
              <a:t>This button will allow the user to narrow down their search based on more specific criteria (EMAP #, Version, Description, SDS, SAP PN, Spec, Legacy Spec)</a:t>
            </a:r>
          </a:p>
          <a:p>
            <a:pPr marL="285750" indent="-285750" algn="just">
              <a:buFont typeface="Arial" panose="020B0604020202020204" pitchFamily="34" charset="0"/>
              <a:buChar char="•"/>
            </a:pPr>
            <a:r>
              <a:rPr lang="en-US" dirty="0">
                <a:solidFill>
                  <a:srgbClr val="00B050"/>
                </a:solidFill>
              </a:rPr>
              <a:t>Advanced Search: </a:t>
            </a:r>
            <a:r>
              <a:rPr lang="en-US" dirty="0"/>
              <a:t>Advanced search allows users to search with very specific parameters that will be described on the next slide. It will also allow users to save searches to their home page. </a:t>
            </a:r>
            <a:endParaRPr lang="en-US" dirty="0">
              <a:solidFill>
                <a:srgbClr val="00B050"/>
              </a:solidFill>
            </a:endParaRPr>
          </a:p>
        </p:txBody>
      </p:sp>
      <p:sp>
        <p:nvSpPr>
          <p:cNvPr id="10" name="Footer Placeholder 9"/>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5866381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31805" y="107091"/>
            <a:ext cx="6763584" cy="4135395"/>
          </a:xfrm>
          <a:prstGeom prst="rect">
            <a:avLst/>
          </a:prstGeom>
        </p:spPr>
      </p:pic>
      <p:sp>
        <p:nvSpPr>
          <p:cNvPr id="3" name="Rectangle 2"/>
          <p:cNvSpPr/>
          <p:nvPr/>
        </p:nvSpPr>
        <p:spPr>
          <a:xfrm>
            <a:off x="131805" y="3517557"/>
            <a:ext cx="3245709" cy="288324"/>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238897" y="1186248"/>
            <a:ext cx="741406" cy="222421"/>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980303" y="1186248"/>
            <a:ext cx="683740" cy="222421"/>
          </a:xfrm>
          <a:prstGeom prst="rect">
            <a:avLst/>
          </a:prstGeom>
          <a:noFill/>
          <a:ln>
            <a:solidFill>
              <a:srgbClr val="53E7E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p:cNvSpPr/>
          <p:nvPr/>
        </p:nvSpPr>
        <p:spPr>
          <a:xfrm>
            <a:off x="5824151" y="3517557"/>
            <a:ext cx="1071238" cy="288324"/>
          </a:xfrm>
          <a:prstGeom prst="rect">
            <a:avLst/>
          </a:prstGeom>
          <a:noFill/>
          <a:ln>
            <a:solidFill>
              <a:srgbClr val="92D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TextBox 7"/>
          <p:cNvSpPr txBox="1"/>
          <p:nvPr/>
        </p:nvSpPr>
        <p:spPr>
          <a:xfrm>
            <a:off x="7521146" y="461319"/>
            <a:ext cx="3970638" cy="3139321"/>
          </a:xfrm>
          <a:prstGeom prst="rect">
            <a:avLst/>
          </a:prstGeom>
          <a:noFill/>
        </p:spPr>
        <p:txBody>
          <a:bodyPr wrap="square" rtlCol="0">
            <a:spAutoFit/>
          </a:bodyPr>
          <a:lstStyle/>
          <a:p>
            <a:pPr marL="285750" indent="-285750" algn="just">
              <a:buFont typeface="Arial" panose="020B0604020202020204" pitchFamily="34" charset="0"/>
              <a:buChar char="•"/>
            </a:pPr>
            <a:r>
              <a:rPr lang="en-US" dirty="0">
                <a:solidFill>
                  <a:srgbClr val="FF0000"/>
                </a:solidFill>
              </a:rPr>
              <a:t>Add a condition: </a:t>
            </a:r>
            <a:r>
              <a:rPr lang="en-US" dirty="0"/>
              <a:t>Allows the user to select from a list of possible conditions to find a specific material.</a:t>
            </a:r>
          </a:p>
          <a:p>
            <a:pPr algn="just"/>
            <a:endParaRPr lang="en-US" dirty="0"/>
          </a:p>
          <a:p>
            <a:pPr marL="285750" indent="-285750" algn="just">
              <a:buFont typeface="Arial" panose="020B0604020202020204" pitchFamily="34" charset="0"/>
              <a:buChar char="•"/>
            </a:pPr>
            <a:r>
              <a:rPr lang="en-US" dirty="0">
                <a:solidFill>
                  <a:srgbClr val="53E7E7"/>
                </a:solidFill>
              </a:rPr>
              <a:t>Add Group: </a:t>
            </a:r>
            <a:r>
              <a:rPr lang="en-US" dirty="0"/>
              <a:t>Allows the user to add an additional set of conditions that can be used as an “and/or” function. </a:t>
            </a:r>
          </a:p>
          <a:p>
            <a:pPr algn="just"/>
            <a:endParaRPr lang="en-US" dirty="0"/>
          </a:p>
          <a:p>
            <a:pPr marL="285750" indent="-285750" algn="just">
              <a:buFont typeface="Arial" panose="020B0604020202020204" pitchFamily="34" charset="0"/>
              <a:buChar char="•"/>
            </a:pPr>
            <a:r>
              <a:rPr lang="en-US" dirty="0">
                <a:solidFill>
                  <a:srgbClr val="92D050"/>
                </a:solidFill>
              </a:rPr>
              <a:t>Query Name/Save: </a:t>
            </a:r>
            <a:r>
              <a:rPr lang="en-US" dirty="0"/>
              <a:t>Allows the user to name their searches and to save them to their home page. </a:t>
            </a:r>
            <a:endParaRPr lang="en-US" dirty="0">
              <a:solidFill>
                <a:srgbClr val="92D050"/>
              </a:solidFill>
            </a:endParaRPr>
          </a:p>
        </p:txBody>
      </p:sp>
      <p:sp>
        <p:nvSpPr>
          <p:cNvPr id="9" name="Footer Placeholder 8"/>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50290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7090" y="1079158"/>
            <a:ext cx="6027526" cy="4085967"/>
          </a:xfrm>
          <a:prstGeom prst="rect">
            <a:avLst/>
          </a:prstGeom>
        </p:spPr>
      </p:pic>
      <p:sp>
        <p:nvSpPr>
          <p:cNvPr id="5" name="TextBox 4"/>
          <p:cNvSpPr txBox="1"/>
          <p:nvPr/>
        </p:nvSpPr>
        <p:spPr>
          <a:xfrm>
            <a:off x="280086" y="280086"/>
            <a:ext cx="5181600" cy="369332"/>
          </a:xfrm>
          <a:prstGeom prst="rect">
            <a:avLst/>
          </a:prstGeom>
          <a:noFill/>
        </p:spPr>
        <p:txBody>
          <a:bodyPr wrap="square" rtlCol="0">
            <a:spAutoFit/>
          </a:bodyPr>
          <a:lstStyle/>
          <a:p>
            <a:r>
              <a:rPr lang="en-US" dirty="0"/>
              <a:t>Advanced Search Conditions</a:t>
            </a:r>
          </a:p>
        </p:txBody>
      </p:sp>
      <p:sp>
        <p:nvSpPr>
          <p:cNvPr id="10" name="TextBox 9"/>
          <p:cNvSpPr txBox="1"/>
          <p:nvPr/>
        </p:nvSpPr>
        <p:spPr>
          <a:xfrm>
            <a:off x="6960973" y="1573427"/>
            <a:ext cx="4440195" cy="1200329"/>
          </a:xfrm>
          <a:prstGeom prst="rect">
            <a:avLst/>
          </a:prstGeom>
          <a:noFill/>
        </p:spPr>
        <p:txBody>
          <a:bodyPr wrap="square" rtlCol="0">
            <a:spAutoFit/>
          </a:bodyPr>
          <a:lstStyle/>
          <a:p>
            <a:pPr marL="285750" indent="-285750" algn="just">
              <a:buFont typeface="Arial" panose="020B0604020202020204" pitchFamily="34" charset="0"/>
              <a:buChar char="•"/>
            </a:pPr>
            <a:r>
              <a:rPr lang="en-US" dirty="0"/>
              <a:t>This image shows each of the possible conditions that can be used to search through materials. This function is also available for notes and products.</a:t>
            </a:r>
          </a:p>
        </p:txBody>
      </p:sp>
      <p:sp>
        <p:nvSpPr>
          <p:cNvPr id="12" name="Footer Placeholder 11"/>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230346028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extBox 11"/>
          <p:cNvSpPr txBox="1"/>
          <p:nvPr/>
        </p:nvSpPr>
        <p:spPr>
          <a:xfrm>
            <a:off x="8213124" y="642551"/>
            <a:ext cx="3764692" cy="3970318"/>
          </a:xfrm>
          <a:prstGeom prst="rect">
            <a:avLst/>
          </a:prstGeom>
          <a:noFill/>
        </p:spPr>
        <p:txBody>
          <a:bodyPr wrap="square" rtlCol="0">
            <a:spAutoFit/>
          </a:bodyPr>
          <a:lstStyle/>
          <a:p>
            <a:pPr marL="285750" indent="-285750">
              <a:buFont typeface="Arial" panose="020B0604020202020204" pitchFamily="34" charset="0"/>
              <a:buChar char="•"/>
            </a:pPr>
            <a:r>
              <a:rPr lang="en-US" dirty="0">
                <a:solidFill>
                  <a:srgbClr val="92D050"/>
                </a:solidFill>
              </a:rPr>
              <a:t>Reason: </a:t>
            </a:r>
            <a:r>
              <a:rPr lang="en-US" dirty="0"/>
              <a:t>This box will display the reason for the last change to the EMAP item.</a:t>
            </a:r>
          </a:p>
          <a:p>
            <a:pPr marL="285750" indent="-285750">
              <a:buFont typeface="Arial" panose="020B0604020202020204" pitchFamily="34" charset="0"/>
              <a:buChar char="•"/>
            </a:pPr>
            <a:r>
              <a:rPr lang="en-US" dirty="0">
                <a:solidFill>
                  <a:srgbClr val="FFC000"/>
                </a:solidFill>
              </a:rPr>
              <a:t>Heading Tabs: </a:t>
            </a:r>
            <a:r>
              <a:rPr lang="en-US" dirty="0"/>
              <a:t>Each one of these tabs will display the titled information about the EMAP item. </a:t>
            </a:r>
          </a:p>
          <a:p>
            <a:pPr marL="285750" indent="-285750">
              <a:buFont typeface="Arial" panose="020B0604020202020204" pitchFamily="34" charset="0"/>
              <a:buChar char="•"/>
            </a:pPr>
            <a:r>
              <a:rPr lang="en-US" dirty="0">
                <a:solidFill>
                  <a:srgbClr val="FF0000"/>
                </a:solidFill>
              </a:rPr>
              <a:t>Export: </a:t>
            </a:r>
            <a:r>
              <a:rPr lang="en-US" dirty="0"/>
              <a:t>This button will allow the user to export the item information to a word document and print it (this can also be done to a list of EMAP items).</a:t>
            </a:r>
          </a:p>
          <a:p>
            <a:pPr marL="285750" indent="-285750">
              <a:buFont typeface="Arial" panose="020B0604020202020204" pitchFamily="34" charset="0"/>
              <a:buChar char="•"/>
            </a:pPr>
            <a:r>
              <a:rPr lang="en-US" dirty="0">
                <a:solidFill>
                  <a:srgbClr val="7030A0"/>
                </a:solidFill>
              </a:rPr>
              <a:t>Materials:</a:t>
            </a:r>
            <a:r>
              <a:rPr lang="en-US" dirty="0"/>
              <a:t> This button will return the user to their last search. </a:t>
            </a:r>
            <a:endParaRPr lang="en-US" dirty="0">
              <a:solidFill>
                <a:srgbClr val="7030A0"/>
              </a:solidFill>
            </a:endParaRPr>
          </a:p>
          <a:p>
            <a:pPr marL="285750" indent="-285750">
              <a:buFont typeface="Arial" panose="020B0604020202020204" pitchFamily="34" charset="0"/>
              <a:buChar char="•"/>
            </a:pPr>
            <a:endParaRPr lang="en-US" dirty="0">
              <a:solidFill>
                <a:srgbClr val="FF0000"/>
              </a:solidFill>
            </a:endParaRPr>
          </a:p>
        </p:txBody>
      </p:sp>
      <p:pic>
        <p:nvPicPr>
          <p:cNvPr id="13" name="Picture 12"/>
          <p:cNvPicPr>
            <a:picLocks noChangeAspect="1"/>
          </p:cNvPicPr>
          <p:nvPr/>
        </p:nvPicPr>
        <p:blipFill>
          <a:blip r:embed="rId2"/>
          <a:stretch>
            <a:fillRect/>
          </a:stretch>
        </p:blipFill>
        <p:spPr>
          <a:xfrm>
            <a:off x="111726" y="976956"/>
            <a:ext cx="7986069" cy="3551252"/>
          </a:xfrm>
          <a:prstGeom prst="rect">
            <a:avLst/>
          </a:prstGeom>
        </p:spPr>
      </p:pic>
      <p:sp>
        <p:nvSpPr>
          <p:cNvPr id="14" name="TextBox 13"/>
          <p:cNvSpPr txBox="1"/>
          <p:nvPr/>
        </p:nvSpPr>
        <p:spPr>
          <a:xfrm>
            <a:off x="111726" y="273219"/>
            <a:ext cx="3632886" cy="369332"/>
          </a:xfrm>
          <a:prstGeom prst="rect">
            <a:avLst/>
          </a:prstGeom>
          <a:noFill/>
        </p:spPr>
        <p:txBody>
          <a:bodyPr wrap="square" rtlCol="0">
            <a:spAutoFit/>
          </a:bodyPr>
          <a:lstStyle/>
          <a:p>
            <a:r>
              <a:rPr lang="en-US" dirty="0"/>
              <a:t>EMAP item Description Page</a:t>
            </a:r>
          </a:p>
        </p:txBody>
      </p:sp>
      <p:sp>
        <p:nvSpPr>
          <p:cNvPr id="15" name="Footer Placeholder 1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422573567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9235</TotalTime>
  <Words>609</Words>
  <Application>Microsoft Office PowerPoint</Application>
  <PresentationFormat>Widescreen</PresentationFormat>
  <Paragraphs>42</Paragraphs>
  <Slides>10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Calibri Light</vt:lpstr>
      <vt:lpstr>Office Theme</vt:lpstr>
      <vt:lpstr>EMAP Read Only User Training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Lockheed Martin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EMAP Read Only User Training</dc:title>
  <dc:creator>Alexander Stovall</dc:creator>
  <cp:keywords>Unrestricted</cp:keywords>
  <cp:lastModifiedBy>Kim, Thomas Y1 (US)</cp:lastModifiedBy>
  <cp:revision>22</cp:revision>
  <dcterms:created xsi:type="dcterms:W3CDTF">2019-03-01T12:38:58Z</dcterms:created>
  <dcterms:modified xsi:type="dcterms:W3CDTF">2020-05-18T15:48:35Z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heckedProgramsCount">
    <vt:i4>0</vt:i4>
  </property>
  <property fmtid="{D5CDD505-2E9C-101B-9397-08002B2CF9AE}" pid="3" name="LM SIP Document Sensitivity">
    <vt:lpwstr/>
  </property>
  <property fmtid="{D5CDD505-2E9C-101B-9397-08002B2CF9AE}" pid="4" name="Document Author">
    <vt:lpwstr>LFWC\gartolk</vt:lpwstr>
  </property>
  <property fmtid="{D5CDD505-2E9C-101B-9397-08002B2CF9AE}" pid="5" name="Document Sensitivity">
    <vt:lpwstr>1</vt:lpwstr>
  </property>
  <property fmtid="{D5CDD505-2E9C-101B-9397-08002B2CF9AE}" pid="6" name="ThirdParty">
    <vt:lpwstr/>
  </property>
  <property fmtid="{D5CDD505-2E9C-101B-9397-08002B2CF9AE}" pid="7" name="OCI Restriction">
    <vt:bool>false</vt:bool>
  </property>
  <property fmtid="{D5CDD505-2E9C-101B-9397-08002B2CF9AE}" pid="8" name="OCI Additional Info">
    <vt:lpwstr/>
  </property>
  <property fmtid="{D5CDD505-2E9C-101B-9397-08002B2CF9AE}" pid="9" name="Allow Header Overwrite">
    <vt:bool>false</vt:bool>
  </property>
  <property fmtid="{D5CDD505-2E9C-101B-9397-08002B2CF9AE}" pid="10" name="Allow Footer Overwrite">
    <vt:bool>false</vt:bool>
  </property>
  <property fmtid="{D5CDD505-2E9C-101B-9397-08002B2CF9AE}" pid="11" name="Multiple Selected">
    <vt:lpwstr>-1</vt:lpwstr>
  </property>
  <property fmtid="{D5CDD505-2E9C-101B-9397-08002B2CF9AE}" pid="12" name="SIPLongWording">
    <vt:lpwstr>_x000d_
_x000d_
</vt:lpwstr>
  </property>
  <property fmtid="{D5CDD505-2E9C-101B-9397-08002B2CF9AE}" pid="13" name="ExpCountry">
    <vt:lpwstr/>
  </property>
</Properties>
</file>