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8" r:id="rId2"/>
  </p:sldMasterIdLst>
  <p:notesMasterIdLst>
    <p:notesMasterId r:id="rId54"/>
  </p:notesMasterIdLst>
  <p:handoutMasterIdLst>
    <p:handoutMasterId r:id="rId55"/>
  </p:handoutMasterIdLst>
  <p:sldIdLst>
    <p:sldId id="290" r:id="rId3"/>
    <p:sldId id="344" r:id="rId4"/>
    <p:sldId id="363" r:id="rId5"/>
    <p:sldId id="371" r:id="rId6"/>
    <p:sldId id="364" r:id="rId7"/>
    <p:sldId id="372" r:id="rId8"/>
    <p:sldId id="373" r:id="rId9"/>
    <p:sldId id="374" r:id="rId10"/>
    <p:sldId id="375" r:id="rId11"/>
    <p:sldId id="366" r:id="rId12"/>
    <p:sldId id="367" r:id="rId13"/>
    <p:sldId id="368" r:id="rId14"/>
    <p:sldId id="369" r:id="rId15"/>
    <p:sldId id="370" r:id="rId16"/>
    <p:sldId id="376" r:id="rId17"/>
    <p:sldId id="292" r:id="rId18"/>
    <p:sldId id="378" r:id="rId19"/>
    <p:sldId id="357" r:id="rId20"/>
    <p:sldId id="360" r:id="rId21"/>
    <p:sldId id="359" r:id="rId22"/>
    <p:sldId id="358" r:id="rId23"/>
    <p:sldId id="329" r:id="rId24"/>
    <p:sldId id="330" r:id="rId25"/>
    <p:sldId id="331" r:id="rId26"/>
    <p:sldId id="332" r:id="rId27"/>
    <p:sldId id="401" r:id="rId28"/>
    <p:sldId id="361" r:id="rId29"/>
    <p:sldId id="377" r:id="rId30"/>
    <p:sldId id="379" r:id="rId31"/>
    <p:sldId id="380" r:id="rId32"/>
    <p:sldId id="381" r:id="rId33"/>
    <p:sldId id="382" r:id="rId34"/>
    <p:sldId id="383" r:id="rId35"/>
    <p:sldId id="384" r:id="rId36"/>
    <p:sldId id="385" r:id="rId37"/>
    <p:sldId id="386" r:id="rId38"/>
    <p:sldId id="387" r:id="rId39"/>
    <p:sldId id="402" r:id="rId40"/>
    <p:sldId id="388" r:id="rId41"/>
    <p:sldId id="389" r:id="rId42"/>
    <p:sldId id="390" r:id="rId43"/>
    <p:sldId id="391" r:id="rId44"/>
    <p:sldId id="392" r:id="rId45"/>
    <p:sldId id="393" r:id="rId46"/>
    <p:sldId id="394" r:id="rId47"/>
    <p:sldId id="395" r:id="rId48"/>
    <p:sldId id="396" r:id="rId49"/>
    <p:sldId id="397" r:id="rId50"/>
    <p:sldId id="398" r:id="rId51"/>
    <p:sldId id="399" r:id="rId52"/>
    <p:sldId id="400" r:id="rId53"/>
  </p:sldIdLst>
  <p:sldSz cx="9144000" cy="6858000" type="screen4x3"/>
  <p:notesSz cx="7016750" cy="93091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82"/>
    <a:srgbClr val="FFFA6C"/>
    <a:srgbClr val="FFCC00"/>
    <a:srgbClr val="EFEFFB"/>
    <a:srgbClr val="D1D1F3"/>
    <a:srgbClr val="66CCFF"/>
    <a:srgbClr val="2F598E"/>
    <a:srgbClr val="FFD1FF"/>
    <a:srgbClr val="FF81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1" autoAdjust="0"/>
    <p:restoredTop sz="99136" autoAdjust="0"/>
  </p:normalViewPr>
  <p:slideViewPr>
    <p:cSldViewPr snapToGrid="0">
      <p:cViewPr>
        <p:scale>
          <a:sx n="58" d="100"/>
          <a:sy n="58" d="100"/>
        </p:scale>
        <p:origin x="-1740" y="-426"/>
      </p:cViewPr>
      <p:guideLst>
        <p:guide orient="horz" pos="246"/>
        <p:guide pos="5619"/>
        <p:guide pos="2886"/>
        <p:guide pos="1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3040164" cy="464814"/>
          </a:xfrm>
          <a:prstGeom prst="rect">
            <a:avLst/>
          </a:prstGeom>
          <a:noFill/>
          <a:ln w="9525">
            <a:noFill/>
            <a:miter lim="800000"/>
            <a:headEnd/>
            <a:tailEnd/>
          </a:ln>
          <a:effectLst/>
        </p:spPr>
        <p:txBody>
          <a:bodyPr vert="horz" wrap="square" lIns="93214" tIns="46606" rIns="93214" bIns="46606" numCol="1" anchor="t" anchorCtr="0" compatLnSpc="1">
            <a:prstTxWarp prst="textNoShape">
              <a:avLst/>
            </a:prstTxWarp>
          </a:bodyPr>
          <a:lstStyle>
            <a:lvl1pPr defTabSz="931377">
              <a:defRPr sz="1200" b="0"/>
            </a:lvl1pPr>
          </a:lstStyle>
          <a:p>
            <a:pPr>
              <a:defRPr/>
            </a:pPr>
            <a:endParaRPr lang="en-US"/>
          </a:p>
        </p:txBody>
      </p:sp>
      <p:sp>
        <p:nvSpPr>
          <p:cNvPr id="131075" name="Rectangle 3"/>
          <p:cNvSpPr>
            <a:spLocks noGrp="1" noChangeArrowheads="1"/>
          </p:cNvSpPr>
          <p:nvPr>
            <p:ph type="dt" sz="quarter" idx="1"/>
          </p:nvPr>
        </p:nvSpPr>
        <p:spPr bwMode="auto">
          <a:xfrm>
            <a:off x="3974983" y="0"/>
            <a:ext cx="3040164" cy="464814"/>
          </a:xfrm>
          <a:prstGeom prst="rect">
            <a:avLst/>
          </a:prstGeom>
          <a:noFill/>
          <a:ln w="9525">
            <a:noFill/>
            <a:miter lim="800000"/>
            <a:headEnd/>
            <a:tailEnd/>
          </a:ln>
          <a:effectLst/>
        </p:spPr>
        <p:txBody>
          <a:bodyPr vert="horz" wrap="square" lIns="93214" tIns="46606" rIns="93214" bIns="46606" numCol="1" anchor="t" anchorCtr="0" compatLnSpc="1">
            <a:prstTxWarp prst="textNoShape">
              <a:avLst/>
            </a:prstTxWarp>
          </a:bodyPr>
          <a:lstStyle>
            <a:lvl1pPr algn="r" defTabSz="931377">
              <a:defRPr sz="1200" b="0"/>
            </a:lvl1pPr>
          </a:lstStyle>
          <a:p>
            <a:pPr>
              <a:defRPr/>
            </a:pPr>
            <a:endParaRPr lang="en-US"/>
          </a:p>
        </p:txBody>
      </p:sp>
      <p:sp>
        <p:nvSpPr>
          <p:cNvPr id="131076" name="Rectangle 4"/>
          <p:cNvSpPr>
            <a:spLocks noGrp="1" noChangeArrowheads="1"/>
          </p:cNvSpPr>
          <p:nvPr>
            <p:ph type="ftr" sz="quarter" idx="2"/>
          </p:nvPr>
        </p:nvSpPr>
        <p:spPr bwMode="auto">
          <a:xfrm>
            <a:off x="0" y="8842684"/>
            <a:ext cx="3040164" cy="464814"/>
          </a:xfrm>
          <a:prstGeom prst="rect">
            <a:avLst/>
          </a:prstGeom>
          <a:noFill/>
          <a:ln w="9525">
            <a:noFill/>
            <a:miter lim="800000"/>
            <a:headEnd/>
            <a:tailEnd/>
          </a:ln>
          <a:effectLst/>
        </p:spPr>
        <p:txBody>
          <a:bodyPr vert="horz" wrap="square" lIns="93214" tIns="46606" rIns="93214" bIns="46606" numCol="1" anchor="b" anchorCtr="0" compatLnSpc="1">
            <a:prstTxWarp prst="textNoShape">
              <a:avLst/>
            </a:prstTxWarp>
          </a:bodyPr>
          <a:lstStyle>
            <a:lvl1pPr defTabSz="931377">
              <a:defRPr sz="1200" b="0"/>
            </a:lvl1pPr>
          </a:lstStyle>
          <a:p>
            <a:pPr>
              <a:defRPr/>
            </a:pPr>
            <a:endParaRPr lang="en-US"/>
          </a:p>
        </p:txBody>
      </p:sp>
      <p:sp>
        <p:nvSpPr>
          <p:cNvPr id="131077" name="Rectangle 5"/>
          <p:cNvSpPr>
            <a:spLocks noGrp="1" noChangeArrowheads="1"/>
          </p:cNvSpPr>
          <p:nvPr>
            <p:ph type="sldNum" sz="quarter" idx="3"/>
          </p:nvPr>
        </p:nvSpPr>
        <p:spPr bwMode="auto">
          <a:xfrm>
            <a:off x="3974983" y="8842684"/>
            <a:ext cx="3040164" cy="464814"/>
          </a:xfrm>
          <a:prstGeom prst="rect">
            <a:avLst/>
          </a:prstGeom>
          <a:noFill/>
          <a:ln w="9525">
            <a:noFill/>
            <a:miter lim="800000"/>
            <a:headEnd/>
            <a:tailEnd/>
          </a:ln>
          <a:effectLst/>
        </p:spPr>
        <p:txBody>
          <a:bodyPr vert="horz" wrap="square" lIns="93214" tIns="46606" rIns="93214" bIns="46606" numCol="1" anchor="b" anchorCtr="0" compatLnSpc="1">
            <a:prstTxWarp prst="textNoShape">
              <a:avLst/>
            </a:prstTxWarp>
          </a:bodyPr>
          <a:lstStyle>
            <a:lvl1pPr algn="r" defTabSz="931377">
              <a:defRPr sz="1200" b="0"/>
            </a:lvl1pPr>
          </a:lstStyle>
          <a:p>
            <a:pPr>
              <a:defRPr/>
            </a:pPr>
            <a:fld id="{0DD67A05-C13A-4FA2-A921-9DF8F6F95F90}" type="slidenum">
              <a:rPr lang="en-US"/>
              <a:pPr>
                <a:defRPr/>
              </a:pPr>
              <a:t>‹#›</a:t>
            </a:fld>
            <a:endParaRPr lang="en-US"/>
          </a:p>
        </p:txBody>
      </p:sp>
    </p:spTree>
    <p:extLst>
      <p:ext uri="{BB962C8B-B14F-4D97-AF65-F5344CB8AC3E}">
        <p14:creationId xmlns:p14="http://schemas.microsoft.com/office/powerpoint/2010/main" val="392439238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0164" cy="464814"/>
          </a:xfrm>
          <a:prstGeom prst="rect">
            <a:avLst/>
          </a:prstGeom>
          <a:noFill/>
          <a:ln w="9525">
            <a:noFill/>
            <a:miter lim="800000"/>
            <a:headEnd/>
            <a:tailEnd/>
          </a:ln>
          <a:effectLst/>
        </p:spPr>
        <p:txBody>
          <a:bodyPr vert="horz" wrap="square" lIns="93214" tIns="46606" rIns="93214" bIns="46606" numCol="1" anchor="t" anchorCtr="0" compatLnSpc="1">
            <a:prstTxWarp prst="textNoShape">
              <a:avLst/>
            </a:prstTxWarp>
          </a:bodyPr>
          <a:lstStyle>
            <a:lvl1pPr defTabSz="931377">
              <a:defRPr sz="1200" b="0"/>
            </a:lvl1pPr>
          </a:lstStyle>
          <a:p>
            <a:pPr>
              <a:defRPr/>
            </a:pPr>
            <a:endParaRPr lang="en-US"/>
          </a:p>
        </p:txBody>
      </p:sp>
      <p:sp>
        <p:nvSpPr>
          <p:cNvPr id="12291" name="Rectangle 3"/>
          <p:cNvSpPr>
            <a:spLocks noGrp="1" noChangeArrowheads="1"/>
          </p:cNvSpPr>
          <p:nvPr>
            <p:ph type="dt" idx="1"/>
          </p:nvPr>
        </p:nvSpPr>
        <p:spPr bwMode="auto">
          <a:xfrm>
            <a:off x="3974983" y="0"/>
            <a:ext cx="3040164" cy="464814"/>
          </a:xfrm>
          <a:prstGeom prst="rect">
            <a:avLst/>
          </a:prstGeom>
          <a:noFill/>
          <a:ln w="9525">
            <a:noFill/>
            <a:miter lim="800000"/>
            <a:headEnd/>
            <a:tailEnd/>
          </a:ln>
          <a:effectLst/>
        </p:spPr>
        <p:txBody>
          <a:bodyPr vert="horz" wrap="square" lIns="93214" tIns="46606" rIns="93214" bIns="46606" numCol="1" anchor="t" anchorCtr="0" compatLnSpc="1">
            <a:prstTxWarp prst="textNoShape">
              <a:avLst/>
            </a:prstTxWarp>
          </a:bodyPr>
          <a:lstStyle>
            <a:lvl1pPr algn="r" defTabSz="931377">
              <a:defRPr sz="1200" b="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81100" y="698500"/>
            <a:ext cx="4654550" cy="349091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2317" y="4422144"/>
            <a:ext cx="5612117" cy="4188133"/>
          </a:xfrm>
          <a:prstGeom prst="rect">
            <a:avLst/>
          </a:prstGeom>
          <a:noFill/>
          <a:ln w="9525">
            <a:noFill/>
            <a:miter lim="800000"/>
            <a:headEnd/>
            <a:tailEnd/>
          </a:ln>
          <a:effectLst/>
        </p:spPr>
        <p:txBody>
          <a:bodyPr vert="horz" wrap="square" lIns="93214" tIns="46606" rIns="93214" bIns="466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42684"/>
            <a:ext cx="3040164" cy="464814"/>
          </a:xfrm>
          <a:prstGeom prst="rect">
            <a:avLst/>
          </a:prstGeom>
          <a:noFill/>
          <a:ln w="9525">
            <a:noFill/>
            <a:miter lim="800000"/>
            <a:headEnd/>
            <a:tailEnd/>
          </a:ln>
          <a:effectLst/>
        </p:spPr>
        <p:txBody>
          <a:bodyPr vert="horz" wrap="square" lIns="93214" tIns="46606" rIns="93214" bIns="46606" numCol="1" anchor="b" anchorCtr="0" compatLnSpc="1">
            <a:prstTxWarp prst="textNoShape">
              <a:avLst/>
            </a:prstTxWarp>
          </a:bodyPr>
          <a:lstStyle>
            <a:lvl1pPr defTabSz="931377">
              <a:defRPr sz="1200" b="0"/>
            </a:lvl1pPr>
          </a:lstStyle>
          <a:p>
            <a:pPr>
              <a:defRPr/>
            </a:pPr>
            <a:endParaRPr lang="en-US"/>
          </a:p>
        </p:txBody>
      </p:sp>
      <p:sp>
        <p:nvSpPr>
          <p:cNvPr id="12295" name="Rectangle 7"/>
          <p:cNvSpPr>
            <a:spLocks noGrp="1" noChangeArrowheads="1"/>
          </p:cNvSpPr>
          <p:nvPr>
            <p:ph type="sldNum" sz="quarter" idx="5"/>
          </p:nvPr>
        </p:nvSpPr>
        <p:spPr bwMode="auto">
          <a:xfrm>
            <a:off x="3974983" y="8842684"/>
            <a:ext cx="3040164" cy="464814"/>
          </a:xfrm>
          <a:prstGeom prst="rect">
            <a:avLst/>
          </a:prstGeom>
          <a:noFill/>
          <a:ln w="9525">
            <a:noFill/>
            <a:miter lim="800000"/>
            <a:headEnd/>
            <a:tailEnd/>
          </a:ln>
          <a:effectLst/>
        </p:spPr>
        <p:txBody>
          <a:bodyPr vert="horz" wrap="square" lIns="93214" tIns="46606" rIns="93214" bIns="46606" numCol="1" anchor="b" anchorCtr="0" compatLnSpc="1">
            <a:prstTxWarp prst="textNoShape">
              <a:avLst/>
            </a:prstTxWarp>
          </a:bodyPr>
          <a:lstStyle>
            <a:lvl1pPr algn="r" defTabSz="931377">
              <a:defRPr sz="1200" b="0"/>
            </a:lvl1pPr>
          </a:lstStyle>
          <a:p>
            <a:pPr>
              <a:defRPr/>
            </a:pPr>
            <a:fld id="{EEADF606-7D76-48A3-8B44-A92146C4F150}" type="slidenum">
              <a:rPr lang="en-US"/>
              <a:pPr>
                <a:defRPr/>
              </a:pPr>
              <a:t>‹#›</a:t>
            </a:fld>
            <a:endParaRPr lang="en-US"/>
          </a:p>
        </p:txBody>
      </p:sp>
    </p:spTree>
    <p:extLst>
      <p:ext uri="{BB962C8B-B14F-4D97-AF65-F5344CB8AC3E}">
        <p14:creationId xmlns:p14="http://schemas.microsoft.com/office/powerpoint/2010/main" val="368882661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F260E38-8A47-4E75-9F73-AC1AF478C236}"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FFF37-D567-E643-9A46-5D07AFC4A4E1}" type="slidenum">
              <a:rPr lang="en-US" smtClean="0"/>
              <a:t>‹#›</a:t>
            </a:fld>
            <a:endParaRPr lang="en-US"/>
          </a:p>
        </p:txBody>
      </p:sp>
      <p:pic>
        <p:nvPicPr>
          <p:cNvPr id="9" name="Picture 8" descr="Cover-F35.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0271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5636B-0A94-4799-84F5-98944590A2FF}"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5041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E2BFB-3D22-4E5A-8BE9-E8D88C7422FD}"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404263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EE1623-83CE-449D-B666-A90EF70554DD}"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2509023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DB4E53-3A8F-40A0-98DF-9278042E61D7}"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3200853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30C21-106E-4FEB-BBA1-41AF8D5DD0D9}"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3035928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D1773-394D-4E8A-AD0A-2B02E48AA9E0}"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2596478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70322-C869-48E4-A9A0-C69DE93F02E9}" type="datetime1">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4712408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F054D-D97E-40F2-A2DA-B4C4FD0080CB}" type="datetime1">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686429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E20C2-A1E1-4808-855A-0DB5668F4E50}" type="datetime1">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1625301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723DEB-A2AE-4CBE-8A95-005AA5ED1091}"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358281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Adequacy of Proposals</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E13006-454B-43F6-87B7-905CA167326F}"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181336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869BC7-E568-4BC9-A523-27B15D897F9B}"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3091316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86B8A-5B9C-4C3B-91AF-30FEECE73267}"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2660768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065BB-0B00-47B6-8051-AB223A3E5943}"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9AF83-5B94-4B75-A769-EF4AD7EFEAF8}" type="slidenum">
              <a:rPr lang="en-US" smtClean="0"/>
              <a:t>‹#›</a:t>
            </a:fld>
            <a:endParaRPr lang="en-US"/>
          </a:p>
        </p:txBody>
      </p:sp>
    </p:spTree>
    <p:extLst>
      <p:ext uri="{BB962C8B-B14F-4D97-AF65-F5344CB8AC3E}">
        <p14:creationId xmlns:p14="http://schemas.microsoft.com/office/powerpoint/2010/main" val="205009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9A62D-37B6-4B8F-922A-4B6EEFC3F81B}" type="datetime1">
              <a:rPr lang="en-US" smtClean="0"/>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280325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200"/>
            </a:lvl1pPr>
            <a:lvl2pPr marL="742950" marR="0" indent="-285750" algn="l" defTabSz="457200" rtl="0" eaLnBrk="1" fontAlgn="auto" latinLnBrk="0" hangingPunct="1">
              <a:lnSpc>
                <a:spcPct val="100000"/>
              </a:lnSpc>
              <a:spcBef>
                <a:spcPct val="20000"/>
              </a:spcBef>
              <a:spcAft>
                <a:spcPts val="0"/>
              </a:spcAft>
              <a:buClrTx/>
              <a:buSzTx/>
              <a:buFont typeface="Arial"/>
              <a:buChar char="–"/>
              <a:tabLst/>
              <a:defRPr sz="1800"/>
            </a:lvl2pPr>
            <a:lvl3pPr marL="1143000" marR="0" indent="-228600" algn="l" defTabSz="457200" rtl="0" eaLnBrk="1" fontAlgn="auto" latinLnBrk="0" hangingPunct="1">
              <a:lnSpc>
                <a:spcPct val="100000"/>
              </a:lnSpc>
              <a:spcBef>
                <a:spcPct val="20000"/>
              </a:spcBef>
              <a:spcAft>
                <a:spcPts val="0"/>
              </a:spcAft>
              <a:buClrTx/>
              <a:buSzTx/>
              <a:buFont typeface="Arial"/>
              <a:buChar char="•"/>
              <a:tabLst/>
              <a:defRPr sz="1800"/>
            </a:lvl3pPr>
            <a:lvl4pPr marL="1600200" marR="0" indent="-228600" algn="l" defTabSz="457200" rtl="0" eaLnBrk="1" fontAlgn="auto" latinLnBrk="0" hangingPunct="1">
              <a:lnSpc>
                <a:spcPct val="100000"/>
              </a:lnSpc>
              <a:spcBef>
                <a:spcPct val="20000"/>
              </a:spcBef>
              <a:spcAft>
                <a:spcPts val="0"/>
              </a:spcAft>
              <a:buClrTx/>
              <a:buSzTx/>
              <a:buFont typeface="Arial"/>
              <a:buChar char="–"/>
              <a:tabLst/>
              <a:defRPr sz="1800"/>
            </a:lvl4pPr>
            <a:lvl5pPr marL="2057400" marR="0" indent="-228600" algn="l" defTabSz="457200" rtl="0" eaLnBrk="1" fontAlgn="auto" latinLnBrk="0" hangingPunct="1">
              <a:lnSpc>
                <a:spcPct val="100000"/>
              </a:lnSpc>
              <a:spcBef>
                <a:spcPct val="20000"/>
              </a:spcBef>
              <a:spcAft>
                <a:spcPts val="0"/>
              </a:spcAft>
              <a:buClrTx/>
              <a:buSzTx/>
              <a:buFont typeface="Arial"/>
              <a:buChar char="»"/>
              <a:tabLst/>
              <a:defRPr sz="1800"/>
            </a:lvl5pPr>
            <a:lvl6pPr>
              <a:defRPr sz="1800"/>
            </a:lvl6pPr>
            <a:lvl7pPr>
              <a:defRPr sz="1800"/>
            </a:lvl7pPr>
            <a:lvl8pPr>
              <a:defRPr sz="1800"/>
            </a:lvl8pPr>
            <a:lvl9pPr>
              <a:defRPr sz="1800"/>
            </a:lvl9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200" b="1" i="0" u="none" strike="noStrike" kern="1200" cap="none" spc="0" normalizeH="0" baseline="0" noProof="0" dirty="0" smtClean="0">
                <a:ln>
                  <a:noFill/>
                </a:ln>
                <a:solidFill>
                  <a:prstClr val="black"/>
                </a:solidFill>
                <a:effectLst/>
                <a:uLnTx/>
                <a:uFillTx/>
                <a:latin typeface="Arial"/>
                <a:ea typeface="+mn-ea"/>
                <a:cs typeface="Arial"/>
              </a:rPr>
              <a:t>Click to edit Master text styles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ea typeface="+mn-ea"/>
                <a:cs typeface="Arial"/>
              </a:rPr>
              <a:t>Second level</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ea typeface="+mn-ea"/>
                <a:cs typeface="Arial"/>
              </a:rPr>
              <a:t>Third level</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ea typeface="+mn-ea"/>
                <a:cs typeface="Arial"/>
              </a:rPr>
              <a:t>Fourth level</a:t>
            </a:r>
          </a:p>
          <a:p>
            <a:pPr marL="2057400" marR="0" lvl="4"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800" b="0" i="0" u="none" strike="noStrike" kern="1200" cap="none" spc="0" normalizeH="0" baseline="0" noProof="0" dirty="0" smtClean="0">
                <a:ln>
                  <a:noFill/>
                </a:ln>
                <a:solidFill>
                  <a:prstClr val="black"/>
                </a:solidFill>
                <a:effectLst/>
                <a:uLnTx/>
                <a:uFillTx/>
                <a:latin typeface="Arial"/>
                <a:ea typeface="+mn-ea"/>
                <a:cs typeface="Arial"/>
              </a:rPr>
              <a:t>Fifth level</a:t>
            </a:r>
            <a:endParaRPr kumimoji="0" lang="en-US" sz="1800" b="0" i="0" u="none" strike="noStrike" kern="1200" cap="none" spc="0" normalizeH="0" baseline="0" noProof="0" dirty="0">
              <a:ln>
                <a:noFill/>
              </a:ln>
              <a:solidFill>
                <a:prstClr val="black"/>
              </a:solidFill>
              <a:effectLst/>
              <a:uLnTx/>
              <a:uFillTx/>
              <a:latin typeface="Arial"/>
              <a:ea typeface="+mn-ea"/>
              <a:cs typeface="Arial"/>
            </a:endParaRPr>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28450F73-770C-4B18-82D2-98BEFB4D3343}"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13006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FF644E1-B76E-48F2-A5E6-D2EC6D64180E}" type="datetime1">
              <a:rPr lang="en-US" smtClean="0"/>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327792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D498A56-374B-487A-8FB1-C5EEAE00816E}" type="datetime1">
              <a:rPr lang="en-US" smtClean="0"/>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3682443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47960-CD6A-4132-B241-4851C00F21D9}" type="datetime1">
              <a:rPr lang="en-US" smtClean="0"/>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113374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22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09C71426-24CF-4149-8C55-3170A80FBB61}"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2172112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74590-CAAC-4D12-A6D7-C0BB6D4160E4}" type="datetime1">
              <a:rPr lang="en-US" smtClean="0"/>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FFF37-D567-E643-9A46-5D07AFC4A4E1}" type="slidenum">
              <a:rPr lang="en-US" smtClean="0"/>
              <a:t>‹#›</a:t>
            </a:fld>
            <a:endParaRPr lang="en-US"/>
          </a:p>
        </p:txBody>
      </p:sp>
    </p:spTree>
    <p:extLst>
      <p:ext uri="{BB962C8B-B14F-4D97-AF65-F5344CB8AC3E}">
        <p14:creationId xmlns:p14="http://schemas.microsoft.com/office/powerpoint/2010/main" val="214044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479634" y="6530201"/>
            <a:ext cx="184731" cy="276999"/>
          </a:xfrm>
          <a:prstGeom prst="rect">
            <a:avLst/>
          </a:prstGeom>
        </p:spPr>
        <p:txBody>
          <a:bodyPr vert="horz" wrap="none" lIns="91440" tIns="45720" rIns="91440" bIns="45720" rtlCol="0" anchor="b" anchorCtr="1">
            <a:spAutoFit/>
          </a:bodyPr>
          <a:lstStyle>
            <a:lvl1pPr algn="ctr">
              <a:defRPr sz="1200">
                <a:solidFill>
                  <a:schemeClr val="tx1">
                    <a:tint val="75000"/>
                  </a:schemeClr>
                </a:solidFill>
                <a:latin typeface="Arial"/>
                <a:cs typeface="Arial"/>
              </a:defRPr>
            </a:lvl1pPr>
          </a:lstStyle>
          <a:p>
            <a:endParaRPr lang="en-US"/>
          </a:p>
        </p:txBody>
      </p:sp>
      <p:sp>
        <p:nvSpPr>
          <p:cNvPr id="2" name="Title Placeholder 1"/>
          <p:cNvSpPr>
            <a:spLocks noGrp="1"/>
          </p:cNvSpPr>
          <p:nvPr>
            <p:ph type="title"/>
          </p:nvPr>
        </p:nvSpPr>
        <p:spPr>
          <a:xfrm>
            <a:off x="457200" y="203838"/>
            <a:ext cx="8229600" cy="65855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0DF55728-6B4A-41A8-99A9-2A31ECA6CBBF}" type="datetime1">
              <a:rPr lang="en-US" smtClean="0"/>
              <a:t>3/27/2014</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DC0FFF37-D567-E643-9A46-5D07AFC4A4E1}" type="slidenum">
              <a:rPr lang="en-US" smtClean="0"/>
              <a:pPr/>
              <a:t>‹#›</a:t>
            </a:fld>
            <a:endParaRPr lang="en-US"/>
          </a:p>
        </p:txBody>
      </p:sp>
    </p:spTree>
    <p:extLst>
      <p:ext uri="{BB962C8B-B14F-4D97-AF65-F5344CB8AC3E}">
        <p14:creationId xmlns:p14="http://schemas.microsoft.com/office/powerpoint/2010/main" val="412528589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defTabSz="457200" rtl="0" eaLnBrk="1" latinLnBrk="0" hangingPunct="1">
        <a:spcBef>
          <a:spcPct val="0"/>
        </a:spcBef>
        <a:buNone/>
        <a:defRPr sz="2800" b="1" i="1"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79542-151E-4B85-BBA6-EFBBC441234F}" type="datetime1">
              <a:rPr lang="en-US" smtClean="0"/>
              <a:t>3/27/2014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D9AF83-5B94-4B75-A769-EF4AD7EFEAF8}" type="slidenum">
              <a:rPr lang="en-US" smtClean="0"/>
              <a:t>‹#›</a:t>
            </a:fld>
            <a:endParaRPr lang="en-US"/>
          </a:p>
        </p:txBody>
      </p:sp>
    </p:spTree>
    <p:extLst>
      <p:ext uri="{BB962C8B-B14F-4D97-AF65-F5344CB8AC3E}">
        <p14:creationId xmlns:p14="http://schemas.microsoft.com/office/powerpoint/2010/main" val="40300735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policy.global.lmco.com/p3/lockmart/corpfunctional/lmaps/f330.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79634" y="6530201"/>
            <a:ext cx="184731" cy="276999"/>
          </a:xfrm>
        </p:spPr>
        <p:txBody>
          <a:bodyPr wrap="none" anchor="b" anchorCtr="1">
            <a:spAutoFit/>
          </a:bodyPr>
          <a:lstStyle/>
          <a:p>
            <a:endParaRPr lang="en-US"/>
          </a:p>
        </p:txBody>
      </p:sp>
      <p:sp>
        <p:nvSpPr>
          <p:cNvPr id="20" name="Rounded Rectangle 19"/>
          <p:cNvSpPr/>
          <p:nvPr/>
        </p:nvSpPr>
        <p:spPr>
          <a:xfrm>
            <a:off x="0" y="4267200"/>
            <a:ext cx="9144000" cy="1676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7725" eaLnBrk="0" hangingPunct="0">
              <a:lnSpc>
                <a:spcPct val="90000"/>
              </a:lnSpc>
            </a:pPr>
            <a:r>
              <a:rPr lang="en-US" sz="3600" i="1" dirty="0" smtClean="0">
                <a:solidFill>
                  <a:schemeClr val="bg1"/>
                </a:solidFill>
                <a:effectLst>
                  <a:outerShdw blurRad="38100" dist="38100" dir="2700000" algn="tl">
                    <a:srgbClr val="000000">
                      <a:alpha val="43137"/>
                    </a:srgbClr>
                  </a:outerShdw>
                </a:effectLst>
                <a:latin typeface="Arial"/>
                <a:cs typeface="Arial"/>
              </a:rPr>
              <a:t>Adequacy of Proposals</a:t>
            </a:r>
          </a:p>
          <a:p>
            <a:pPr algn="ctr" defTabSz="847725" eaLnBrk="0" hangingPunct="0">
              <a:lnSpc>
                <a:spcPct val="90000"/>
              </a:lnSpc>
            </a:pPr>
            <a:r>
              <a:rPr lang="en-US" i="1" dirty="0" smtClean="0">
                <a:solidFill>
                  <a:schemeClr val="bg1"/>
                </a:solidFill>
                <a:effectLst>
                  <a:outerShdw blurRad="38100" dist="38100" dir="2700000" algn="tl">
                    <a:srgbClr val="000000">
                      <a:alpha val="43137"/>
                    </a:srgbClr>
                  </a:outerShdw>
                </a:effectLst>
                <a:latin typeface="Arial"/>
                <a:cs typeface="Arial"/>
              </a:rPr>
              <a:t>for</a:t>
            </a:r>
          </a:p>
          <a:p>
            <a:pPr algn="ctr" defTabSz="847725" eaLnBrk="0" hangingPunct="0">
              <a:lnSpc>
                <a:spcPct val="90000"/>
              </a:lnSpc>
            </a:pPr>
            <a:r>
              <a:rPr lang="en-US" sz="2800" i="1" dirty="0" smtClean="0">
                <a:solidFill>
                  <a:schemeClr val="bg1"/>
                </a:solidFill>
                <a:effectLst>
                  <a:outerShdw blurRad="38100" dist="38100" dir="2700000" algn="tl">
                    <a:srgbClr val="000000">
                      <a:alpha val="43137"/>
                    </a:srgbClr>
                  </a:outerShdw>
                </a:effectLst>
                <a:latin typeface="Arial"/>
                <a:cs typeface="Arial"/>
              </a:rPr>
              <a:t>Global Supply Chain</a:t>
            </a:r>
            <a:endParaRPr lang="en-US" sz="2800" i="1" dirty="0">
              <a:solidFill>
                <a:schemeClr val="bg1"/>
              </a:solidFill>
              <a:effectLst>
                <a:outerShdw blurRad="38100" dist="38100" dir="2700000" algn="tl">
                  <a:srgbClr val="000000">
                    <a:alpha val="43137"/>
                  </a:srgbClr>
                </a:outerShdw>
              </a:effectLst>
              <a:latin typeface="Arial"/>
              <a:cs typeface="Arial"/>
            </a:endParaRPr>
          </a:p>
        </p:txBody>
      </p:sp>
      <p:sp>
        <p:nvSpPr>
          <p:cNvPr id="4" name="Slide Number Placeholder 3"/>
          <p:cNvSpPr>
            <a:spLocks noGrp="1"/>
          </p:cNvSpPr>
          <p:nvPr>
            <p:ph type="sldNum" sz="quarter" idx="12"/>
          </p:nvPr>
        </p:nvSpPr>
        <p:spPr/>
        <p:txBody>
          <a:bodyPr/>
          <a:lstStyle/>
          <a:p>
            <a:fld id="{DC0FFF37-D567-E643-9A46-5D07AFC4A4E1}"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287384" y="1496114"/>
            <a:ext cx="8569234" cy="5152878"/>
          </a:xfrm>
        </p:spPr>
        <p:txBody>
          <a:bodyPr>
            <a:normAutofit fontScale="55000" lnSpcReduction="20000"/>
          </a:bodyPr>
          <a:lstStyle/>
          <a:p>
            <a:pPr marL="0" indent="0">
              <a:buNone/>
            </a:pPr>
            <a:r>
              <a:rPr lang="en-US" sz="5100" dirty="0"/>
              <a:t>Certified Cost or Pricing Data Submission </a:t>
            </a:r>
            <a:r>
              <a:rPr lang="en-US" sz="5100" dirty="0" smtClean="0"/>
              <a:t>Criteria</a:t>
            </a:r>
          </a:p>
          <a:p>
            <a:pPr marL="0" indent="0">
              <a:buNone/>
            </a:pPr>
            <a:endParaRPr lang="en-US" sz="3800" dirty="0"/>
          </a:p>
          <a:p>
            <a:pPr marL="0" indent="0">
              <a:spcAft>
                <a:spcPts val="600"/>
              </a:spcAft>
              <a:buNone/>
            </a:pPr>
            <a:r>
              <a:rPr lang="en-US" sz="3300" b="0" dirty="0"/>
              <a:t>The threshold for obtaining certified cost or pricing data is currently $700,000. FAR </a:t>
            </a:r>
            <a:r>
              <a:rPr lang="en-US" sz="3300" b="0" dirty="0">
                <a:solidFill>
                  <a:srgbClr val="C00000"/>
                </a:solidFill>
              </a:rPr>
              <a:t>15.403-4(a) </a:t>
            </a:r>
            <a:r>
              <a:rPr lang="en-US" sz="3300" b="0" dirty="0"/>
              <a:t>requires certified cost or pricing data if a pricing action exceeds the threshold, unless one of the exception criteria (described later in this lesson) apply, before:</a:t>
            </a:r>
          </a:p>
          <a:p>
            <a:pPr lvl="0">
              <a:spcAft>
                <a:spcPts val="600"/>
              </a:spcAft>
            </a:pPr>
            <a:r>
              <a:rPr lang="en-US" sz="3300" b="0" dirty="0"/>
              <a:t>Awarding any negotiated contract (except undefinitized actions such as letter contracts) </a:t>
            </a:r>
          </a:p>
          <a:p>
            <a:pPr lvl="0">
              <a:spcAft>
                <a:spcPts val="600"/>
              </a:spcAft>
            </a:pPr>
            <a:r>
              <a:rPr lang="en-US" sz="3300" b="0" dirty="0"/>
              <a:t>Awarding a subcontract at any tier, if the Offeror and each higher-tier subcontractor have been required to furnish certified cost or pricing data </a:t>
            </a:r>
          </a:p>
          <a:p>
            <a:pPr lvl="0"/>
            <a:r>
              <a:rPr lang="en-US" sz="3300" b="0" dirty="0"/>
              <a:t>Modifying any sealed bid or negotiated contract (whether or not certified cost or pricing data were initially required) or any subcontract covered in the second bullet above. Price adjustment amounts should consider both increases and decreases. (For example, a net $200,000 modification resulting from a $500,000 reduction and a $300,000 increase is a price adjustment over $700,000.) This requirement does not apply when the same modification includes unrelated and separately priced changes for administrative convenience that would not otherwise </a:t>
            </a:r>
            <a:r>
              <a:rPr lang="en-US" sz="3300" b="0" dirty="0" smtClean="0"/>
              <a:t>require </a:t>
            </a:r>
            <a:r>
              <a:rPr lang="en-US" sz="3300" b="0" dirty="0"/>
              <a:t>certified cost or pricing data.</a:t>
            </a:r>
          </a:p>
        </p:txBody>
      </p:sp>
      <p:sp>
        <p:nvSpPr>
          <p:cNvPr id="2" name="Title 1"/>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70106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3920" y="1516385"/>
            <a:ext cx="7736163" cy="4779908"/>
          </a:xfrm>
        </p:spPr>
        <p:txBody>
          <a:bodyPr>
            <a:normAutofit/>
          </a:bodyPr>
          <a:lstStyle/>
          <a:p>
            <a:pPr marL="0" indent="0">
              <a:buNone/>
            </a:pPr>
            <a:r>
              <a:rPr lang="en-US" sz="2800" dirty="0"/>
              <a:t>Exception </a:t>
            </a:r>
            <a:r>
              <a:rPr lang="en-US" sz="2800" dirty="0" smtClean="0"/>
              <a:t>Criteria</a:t>
            </a:r>
          </a:p>
          <a:p>
            <a:pPr marL="0" indent="0">
              <a:buNone/>
            </a:pPr>
            <a:endParaRPr lang="en-US" dirty="0"/>
          </a:p>
          <a:p>
            <a:pPr marL="0" indent="0">
              <a:buNone/>
            </a:pPr>
            <a:r>
              <a:rPr lang="en-US" b="0" dirty="0">
                <a:solidFill>
                  <a:srgbClr val="C00000"/>
                </a:solidFill>
              </a:rPr>
              <a:t>FAR 15.403-1(b) </a:t>
            </a:r>
            <a:r>
              <a:rPr lang="en-US" b="0" dirty="0"/>
              <a:t>prohibits the PCO from requiring Offerors to submit certified cost or pricing data</a:t>
            </a:r>
            <a:r>
              <a:rPr lang="en-US" b="0" dirty="0" smtClean="0"/>
              <a:t>:</a:t>
            </a:r>
          </a:p>
          <a:p>
            <a:pPr marL="0" indent="0">
              <a:buNone/>
            </a:pPr>
            <a:endParaRPr lang="en-US" b="0" dirty="0"/>
          </a:p>
          <a:p>
            <a:pPr lvl="0"/>
            <a:r>
              <a:rPr lang="en-US" b="0" dirty="0"/>
              <a:t>If the price is based on adequate competition </a:t>
            </a:r>
          </a:p>
          <a:p>
            <a:pPr lvl="0"/>
            <a:r>
              <a:rPr lang="en-US" b="0" dirty="0"/>
              <a:t>If the price is set by law or regulation </a:t>
            </a:r>
          </a:p>
          <a:p>
            <a:pPr lvl="0"/>
            <a:r>
              <a:rPr lang="en-US" b="0" dirty="0"/>
              <a:t>For the acquisition of a commercial item </a:t>
            </a:r>
          </a:p>
          <a:p>
            <a:pPr lvl="0"/>
            <a:r>
              <a:rPr lang="en-US" b="0" dirty="0"/>
              <a:t>When the head of the contracting activity grants a waiver </a:t>
            </a:r>
          </a:p>
          <a:p>
            <a:pPr lvl="0"/>
            <a:r>
              <a:rPr lang="en-US" b="0" dirty="0"/>
              <a:t>For modifications to contracts or subcontracts for commercial items</a:t>
            </a:r>
          </a:p>
          <a:p>
            <a:pPr lvl="1">
              <a:lnSpc>
                <a:spcPct val="100000"/>
              </a:lnSpc>
            </a:pPr>
            <a:endParaRPr lang="en-US" dirty="0"/>
          </a:p>
          <a:p>
            <a:pPr lvl="1">
              <a:lnSpc>
                <a:spcPct val="100000"/>
              </a:lnSpc>
            </a:pPr>
            <a:endParaRPr lang="en-US" dirty="0"/>
          </a:p>
        </p:txBody>
      </p:sp>
      <p:sp>
        <p:nvSpPr>
          <p:cNvPr id="2" name="Title 1"/>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11</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35672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3920" y="1780573"/>
            <a:ext cx="7736163" cy="4350322"/>
          </a:xfrm>
        </p:spPr>
        <p:txBody>
          <a:bodyPr>
            <a:normAutofit/>
          </a:bodyPr>
          <a:lstStyle/>
          <a:p>
            <a:pPr marL="0" indent="0">
              <a:buNone/>
            </a:pPr>
            <a:r>
              <a:rPr lang="en-US" sz="2800" dirty="0"/>
              <a:t>Responsibilities for </a:t>
            </a:r>
            <a:r>
              <a:rPr lang="en-US" sz="2800" dirty="0" smtClean="0"/>
              <a:t>Adequacy</a:t>
            </a:r>
          </a:p>
          <a:p>
            <a:pPr marL="0" indent="0">
              <a:buNone/>
            </a:pPr>
            <a:endParaRPr lang="en-US" dirty="0"/>
          </a:p>
          <a:p>
            <a:pPr marL="0" indent="0">
              <a:buNone/>
            </a:pPr>
            <a:r>
              <a:rPr lang="en-US" b="0" dirty="0"/>
              <a:t>This section identifies the benefits of reviewing proposals for adequacy, responsibilities for proposal adequacy, and the actions required when there are inadequacies.</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Responsibility</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12</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9833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3920" y="1730272"/>
            <a:ext cx="7736163" cy="4761967"/>
          </a:xfrm>
        </p:spPr>
        <p:txBody>
          <a:bodyPr>
            <a:normAutofit/>
          </a:bodyPr>
          <a:lstStyle/>
          <a:p>
            <a:pPr marL="0" indent="0">
              <a:buNone/>
            </a:pPr>
            <a:r>
              <a:rPr lang="en-US" sz="2800" dirty="0"/>
              <a:t>Offeror </a:t>
            </a:r>
            <a:r>
              <a:rPr lang="en-US" sz="2800" dirty="0" smtClean="0"/>
              <a:t>Responsibilities</a:t>
            </a:r>
          </a:p>
          <a:p>
            <a:pPr marL="0" indent="0">
              <a:buNone/>
            </a:pPr>
            <a:endParaRPr lang="en-US" dirty="0"/>
          </a:p>
          <a:p>
            <a:pPr marL="0" indent="0">
              <a:spcAft>
                <a:spcPts val="600"/>
              </a:spcAft>
              <a:buNone/>
            </a:pPr>
            <a:r>
              <a:rPr lang="en-US" b="0" dirty="0"/>
              <a:t>The Offeror is solely responsible for preparing and submitting an adequate proposal and supporting its proposed costs. When the proposal is submitted, it should be complete and ready for audit. </a:t>
            </a:r>
          </a:p>
          <a:p>
            <a:pPr marL="0" indent="0">
              <a:buNone/>
            </a:pPr>
            <a:r>
              <a:rPr lang="en-US" b="0" dirty="0">
                <a:solidFill>
                  <a:srgbClr val="C00000"/>
                </a:solidFill>
              </a:rPr>
              <a:t>FAR 15.403-4(b) </a:t>
            </a:r>
            <a:r>
              <a:rPr lang="en-US" b="0" dirty="0"/>
              <a:t>further emphasizes this responsibility by requiring Offerors to certify that, as of  the date of price agreement, the certified cost or pricing data submitted in support of its proposals are current, accurate and complete. </a:t>
            </a:r>
          </a:p>
        </p:txBody>
      </p:sp>
      <p:sp>
        <p:nvSpPr>
          <p:cNvPr id="2" name="Title 1"/>
          <p:cNvSpPr>
            <a:spLocks noGrp="1"/>
          </p:cNvSpPr>
          <p:nvPr>
            <p:ph type="title"/>
          </p:nvPr>
        </p:nvSpPr>
        <p:spPr/>
        <p:txBody>
          <a:bodyPr>
            <a:normAutofit/>
          </a:bodyPr>
          <a:lstStyle/>
          <a:p>
            <a:r>
              <a:rPr lang="en-US" dirty="0">
                <a:solidFill>
                  <a:schemeClr val="bg1"/>
                </a:solidFill>
              </a:rPr>
              <a:t>Adequacy of Proposals – Responsibility</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9709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339634" y="1767998"/>
            <a:ext cx="8477795" cy="5090002"/>
          </a:xfrm>
        </p:spPr>
        <p:txBody>
          <a:bodyPr>
            <a:normAutofit fontScale="92500" lnSpcReduction="10000"/>
          </a:bodyPr>
          <a:lstStyle/>
          <a:p>
            <a:pPr marL="0" indent="0">
              <a:buNone/>
            </a:pPr>
            <a:r>
              <a:rPr lang="en-US" sz="3000" dirty="0"/>
              <a:t>Lockheed Martin Buyer </a:t>
            </a:r>
            <a:r>
              <a:rPr lang="en-US" sz="3000" dirty="0" smtClean="0"/>
              <a:t>Responsibilities</a:t>
            </a:r>
          </a:p>
          <a:p>
            <a:pPr marL="0" indent="0">
              <a:buNone/>
            </a:pPr>
            <a:endParaRPr lang="en-US" dirty="0"/>
          </a:p>
          <a:p>
            <a:pPr marL="0" indent="0">
              <a:spcAft>
                <a:spcPts val="600"/>
              </a:spcAft>
              <a:buNone/>
            </a:pPr>
            <a:r>
              <a:rPr lang="en-US" b="0" dirty="0"/>
              <a:t>The Lockheed Martin Buyer is the decision maker in the procurement process. For proposals requiring the Offeror to furnish certified cost or pricing data, the Lockheed Martin Buyer must determine: </a:t>
            </a:r>
          </a:p>
          <a:p>
            <a:pPr lvl="0">
              <a:spcAft>
                <a:spcPts val="600"/>
              </a:spcAft>
            </a:pPr>
            <a:r>
              <a:rPr lang="en-US" b="0" dirty="0"/>
              <a:t>If the certified cost or pricing data the Offeror submits is acceptable as a basis for negotiating a fair and reasonable price</a:t>
            </a:r>
          </a:p>
          <a:p>
            <a:pPr lvl="0">
              <a:spcAft>
                <a:spcPts val="600"/>
              </a:spcAft>
            </a:pPr>
            <a:r>
              <a:rPr lang="en-US" b="0" dirty="0"/>
              <a:t>Whether the proposal </a:t>
            </a:r>
            <a:r>
              <a:rPr lang="en-US" b="0" dirty="0" smtClean="0"/>
              <a:t>complies </a:t>
            </a:r>
            <a:r>
              <a:rPr lang="en-US" b="0" dirty="0"/>
              <a:t>with the requirements of </a:t>
            </a:r>
            <a:r>
              <a:rPr lang="en-US" b="0" dirty="0">
                <a:solidFill>
                  <a:srgbClr val="C00000"/>
                </a:solidFill>
              </a:rPr>
              <a:t>FAR 15.4</a:t>
            </a:r>
            <a:r>
              <a:rPr lang="en-US" b="0" dirty="0"/>
              <a:t>; in particular </a:t>
            </a:r>
            <a:r>
              <a:rPr lang="en-US" b="0" dirty="0">
                <a:solidFill>
                  <a:srgbClr val="C00000"/>
                </a:solidFill>
              </a:rPr>
              <a:t>FAR 15.408, Table 15-2 </a:t>
            </a:r>
          </a:p>
          <a:p>
            <a:pPr lvl="0">
              <a:spcAft>
                <a:spcPts val="600"/>
              </a:spcAft>
            </a:pPr>
            <a:r>
              <a:rPr lang="en-US" b="0" dirty="0"/>
              <a:t>If the Offeror will be able to perform the contract </a:t>
            </a:r>
          </a:p>
          <a:p>
            <a:pPr lvl="0">
              <a:spcAft>
                <a:spcPts val="600"/>
              </a:spcAft>
            </a:pPr>
            <a:r>
              <a:rPr lang="en-US" b="0" dirty="0"/>
              <a:t>Which Offeror will be awarded the contract </a:t>
            </a:r>
          </a:p>
          <a:p>
            <a:pPr>
              <a:spcAft>
                <a:spcPts val="600"/>
              </a:spcAft>
            </a:pPr>
            <a:r>
              <a:rPr lang="en-US" b="0" dirty="0"/>
              <a:t>What clauses to include in the </a:t>
            </a:r>
            <a:r>
              <a:rPr lang="en-US" b="0" dirty="0" smtClean="0"/>
              <a:t>contract</a:t>
            </a:r>
          </a:p>
          <a:p>
            <a:pPr lvl="0">
              <a:spcAft>
                <a:spcPts val="600"/>
              </a:spcAft>
            </a:pPr>
            <a:r>
              <a:rPr lang="en-US" b="0" dirty="0"/>
              <a:t>An acceptable contract </a:t>
            </a:r>
            <a:r>
              <a:rPr lang="en-US" b="0" dirty="0" smtClean="0"/>
              <a:t>price </a:t>
            </a:r>
            <a:endParaRPr lang="en-US" b="0" dirty="0"/>
          </a:p>
        </p:txBody>
      </p:sp>
      <p:sp>
        <p:nvSpPr>
          <p:cNvPr id="3" name="Title 2"/>
          <p:cNvSpPr>
            <a:spLocks noGrp="1"/>
          </p:cNvSpPr>
          <p:nvPr>
            <p:ph type="title"/>
          </p:nvPr>
        </p:nvSpPr>
        <p:spPr/>
        <p:txBody>
          <a:bodyPr>
            <a:normAutofit/>
          </a:bodyPr>
          <a:lstStyle/>
          <a:p>
            <a:r>
              <a:rPr lang="en-US" dirty="0">
                <a:solidFill>
                  <a:schemeClr val="bg1"/>
                </a:solidFill>
              </a:rPr>
              <a:t>Adequacy of Proposals – Responsibility</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14</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02791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697376" y="1583928"/>
            <a:ext cx="7736163" cy="4847367"/>
          </a:xfrm>
        </p:spPr>
        <p:txBody>
          <a:bodyPr>
            <a:normAutofit/>
          </a:bodyPr>
          <a:lstStyle/>
          <a:p>
            <a:pPr marL="0" indent="0">
              <a:buNone/>
            </a:pPr>
            <a:r>
              <a:rPr lang="en-US" sz="2800" dirty="0"/>
              <a:t>General Adequacy </a:t>
            </a:r>
            <a:r>
              <a:rPr lang="en-US" sz="2800" dirty="0" smtClean="0"/>
              <a:t>Requirements</a:t>
            </a:r>
          </a:p>
          <a:p>
            <a:pPr marL="0" indent="0">
              <a:buNone/>
            </a:pPr>
            <a:endParaRPr lang="en-US" dirty="0"/>
          </a:p>
          <a:p>
            <a:pPr marL="0" indent="0">
              <a:buNone/>
            </a:pPr>
            <a:r>
              <a:rPr lang="en-US" b="0" dirty="0"/>
              <a:t>This section identifies the general FAR requirements for an adequate proposal. These requirements form the basis for initial assessment of proposal adequacy.</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General 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7340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570094" y="1464120"/>
            <a:ext cx="8107741" cy="5103715"/>
          </a:xfrm>
        </p:spPr>
        <p:txBody>
          <a:bodyPr>
            <a:normAutofit fontScale="92500" lnSpcReduction="20000"/>
          </a:bodyPr>
          <a:lstStyle/>
          <a:p>
            <a:pPr marL="0" indent="0">
              <a:buNone/>
            </a:pPr>
            <a:r>
              <a:rPr lang="en-US" sz="3000" dirty="0"/>
              <a:t>General </a:t>
            </a:r>
            <a:r>
              <a:rPr lang="en-US" sz="3000" dirty="0" smtClean="0"/>
              <a:t>Requirements</a:t>
            </a:r>
          </a:p>
          <a:p>
            <a:pPr marL="0" indent="0">
              <a:buNone/>
            </a:pPr>
            <a:endParaRPr lang="en-US" dirty="0"/>
          </a:p>
          <a:p>
            <a:pPr marL="0" indent="0">
              <a:spcAft>
                <a:spcPts val="600"/>
              </a:spcAft>
              <a:buNone/>
            </a:pPr>
            <a:r>
              <a:rPr lang="en-US" b="0" dirty="0">
                <a:solidFill>
                  <a:srgbClr val="C00000"/>
                </a:solidFill>
              </a:rPr>
              <a:t>FAR </a:t>
            </a:r>
            <a:r>
              <a:rPr lang="en-US" b="0" dirty="0" smtClean="0">
                <a:solidFill>
                  <a:srgbClr val="C00000"/>
                </a:solidFill>
              </a:rPr>
              <a:t>15.408, Table 15-2 </a:t>
            </a:r>
            <a:r>
              <a:rPr lang="en-US" b="0" dirty="0"/>
              <a:t>requires the first page of the pricing proposal to contain the following:</a:t>
            </a:r>
          </a:p>
          <a:p>
            <a:pPr lvl="0">
              <a:spcAft>
                <a:spcPts val="600"/>
              </a:spcAft>
            </a:pPr>
            <a:r>
              <a:rPr lang="en-US" b="0" dirty="0"/>
              <a:t>The solicitation, contract and/or modification number </a:t>
            </a:r>
          </a:p>
          <a:p>
            <a:pPr lvl="0">
              <a:spcAft>
                <a:spcPts val="600"/>
              </a:spcAft>
            </a:pPr>
            <a:r>
              <a:rPr lang="en-US" b="0" dirty="0"/>
              <a:t>The name and address of the Offeror </a:t>
            </a:r>
          </a:p>
          <a:p>
            <a:pPr lvl="0">
              <a:spcAft>
                <a:spcPts val="600"/>
              </a:spcAft>
            </a:pPr>
            <a:r>
              <a:rPr lang="en-US" b="0" dirty="0"/>
              <a:t>The name and telephone number of the Offeror’s point of contact </a:t>
            </a:r>
          </a:p>
          <a:p>
            <a:pPr lvl="0">
              <a:spcAft>
                <a:spcPts val="600"/>
              </a:spcAft>
            </a:pPr>
            <a:r>
              <a:rPr lang="en-US" b="0" dirty="0"/>
              <a:t>Name of the contract administration office (if available) </a:t>
            </a:r>
          </a:p>
          <a:p>
            <a:pPr lvl="0">
              <a:spcAft>
                <a:spcPts val="600"/>
              </a:spcAft>
            </a:pPr>
            <a:r>
              <a:rPr lang="en-US" b="0" dirty="0"/>
              <a:t>The type of proposed contract action (new contract, change order, price revision/redetermination letter contract, unpriced order, or other) </a:t>
            </a:r>
          </a:p>
          <a:p>
            <a:pPr lvl="0">
              <a:spcAft>
                <a:spcPts val="600"/>
              </a:spcAft>
            </a:pPr>
            <a:r>
              <a:rPr lang="en-US" b="0" dirty="0"/>
              <a:t>Proposed cost; profit or fee; and total </a:t>
            </a:r>
          </a:p>
          <a:p>
            <a:pPr lvl="0">
              <a:spcAft>
                <a:spcPts val="600"/>
              </a:spcAft>
            </a:pPr>
            <a:r>
              <a:rPr lang="en-US" b="0" dirty="0"/>
              <a:t>If Government property will be required for use in performing the contract </a:t>
            </a:r>
          </a:p>
          <a:p>
            <a:r>
              <a:rPr lang="en-US" b="0" dirty="0"/>
              <a:t>If the Offeror is subject to cost accounting standards </a:t>
            </a:r>
            <a:endParaRPr lang="en-US" b="0" dirty="0" smtClean="0">
              <a:solidFill>
                <a:srgbClr val="000000"/>
              </a:solidFill>
            </a:endParaRPr>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16</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570094" y="1464120"/>
            <a:ext cx="8107741" cy="5393880"/>
          </a:xfrm>
        </p:spPr>
        <p:txBody>
          <a:bodyPr>
            <a:normAutofit fontScale="92500" lnSpcReduction="10000"/>
          </a:bodyPr>
          <a:lstStyle/>
          <a:p>
            <a:pPr marL="0" indent="0">
              <a:buNone/>
            </a:pPr>
            <a:r>
              <a:rPr lang="en-US" sz="3000" dirty="0"/>
              <a:t>General </a:t>
            </a:r>
            <a:r>
              <a:rPr lang="en-US" sz="3000" dirty="0" smtClean="0"/>
              <a:t>Requirements (cont’d)</a:t>
            </a:r>
          </a:p>
          <a:p>
            <a:pPr marL="0" indent="0">
              <a:buNone/>
            </a:pPr>
            <a:endParaRPr lang="en-US" dirty="0"/>
          </a:p>
          <a:p>
            <a:pPr lvl="0">
              <a:spcAft>
                <a:spcPts val="600"/>
              </a:spcAft>
            </a:pPr>
            <a:r>
              <a:rPr lang="en-US" b="0" dirty="0"/>
              <a:t>If the Offeror has submitted a CASB Disclosure Statement and if it has been determined adequate </a:t>
            </a:r>
          </a:p>
          <a:p>
            <a:pPr lvl="0">
              <a:spcAft>
                <a:spcPts val="600"/>
              </a:spcAft>
            </a:pPr>
            <a:r>
              <a:rPr lang="en-US" b="0" dirty="0"/>
              <a:t>If the Offeror has been notified they are, or may be, in noncompliance with their Disclosure Statement or cost accounting standards and, if yes, an explanation  </a:t>
            </a:r>
          </a:p>
          <a:p>
            <a:pPr lvl="0">
              <a:spcAft>
                <a:spcPts val="600"/>
              </a:spcAft>
            </a:pPr>
            <a:r>
              <a:rPr lang="en-US" b="0" dirty="0"/>
              <a:t>If any aspect of the proposal is inconsistent with the Offeror’s disclosed practices or cost accounting standards and, if so, an explanation </a:t>
            </a:r>
          </a:p>
          <a:p>
            <a:pPr lvl="0">
              <a:spcAft>
                <a:spcPts val="600"/>
              </a:spcAft>
            </a:pPr>
            <a:r>
              <a:rPr lang="en-US" b="0" dirty="0"/>
              <a:t>If the proposal is consistent with the Offeror’s established estimating and accounting practices and procedures and </a:t>
            </a:r>
            <a:r>
              <a:rPr lang="en-US" b="0" dirty="0">
                <a:solidFill>
                  <a:srgbClr val="C00000"/>
                </a:solidFill>
              </a:rPr>
              <a:t>FAR Part 31 Cost Principles </a:t>
            </a:r>
            <a:r>
              <a:rPr lang="en-US" b="0" dirty="0"/>
              <a:t>and, if not, an explanation </a:t>
            </a:r>
          </a:p>
          <a:p>
            <a:pPr lvl="0">
              <a:spcAft>
                <a:spcPts val="600"/>
              </a:spcAft>
            </a:pPr>
            <a:r>
              <a:rPr lang="en-US" b="0" dirty="0"/>
              <a:t>Date of submission </a:t>
            </a:r>
          </a:p>
          <a:p>
            <a:pPr lvl="0"/>
            <a:r>
              <a:rPr lang="en-US" b="0" dirty="0"/>
              <a:t>Name, title and signature of authorized representative </a:t>
            </a:r>
          </a:p>
          <a:p>
            <a:endParaRPr lang="en-US" dirty="0" smtClean="0">
              <a:solidFill>
                <a:srgbClr val="000000"/>
              </a:solidFill>
            </a:endParaRPr>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17</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31112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713530" y="1504933"/>
            <a:ext cx="7716941" cy="5104870"/>
          </a:xfrm>
        </p:spPr>
        <p:txBody>
          <a:bodyPr>
            <a:normAutofit fontScale="85000" lnSpcReduction="10000"/>
          </a:bodyPr>
          <a:lstStyle/>
          <a:p>
            <a:pPr marL="0" indent="0">
              <a:buNone/>
            </a:pPr>
            <a:r>
              <a:rPr lang="en-US" sz="3300" dirty="0"/>
              <a:t>General Requirements </a:t>
            </a:r>
            <a:r>
              <a:rPr lang="en-US" sz="3300" dirty="0" smtClean="0"/>
              <a:t>(cont’d)</a:t>
            </a:r>
          </a:p>
          <a:p>
            <a:pPr marL="0" indent="0">
              <a:buNone/>
            </a:pPr>
            <a:endParaRPr lang="en-US" dirty="0"/>
          </a:p>
          <a:p>
            <a:pPr marL="0" indent="0">
              <a:buNone/>
            </a:pPr>
            <a:r>
              <a:rPr lang="en-US" b="0" dirty="0"/>
              <a:t>The following statement must also be included on the first page of the proposal</a:t>
            </a:r>
            <a:r>
              <a:rPr lang="en-US" b="0" dirty="0" smtClean="0"/>
              <a:t>:</a:t>
            </a:r>
          </a:p>
          <a:p>
            <a:pPr marL="0" indent="0">
              <a:buNone/>
            </a:pPr>
            <a:endParaRPr lang="en-US" sz="1600" dirty="0"/>
          </a:p>
          <a:p>
            <a:pPr marL="0" indent="0">
              <a:buNone/>
            </a:pPr>
            <a:r>
              <a:rPr lang="en-US" sz="2400" b="0" i="1" dirty="0"/>
              <a:t>This proposal is submitted in response to the solicitation, contract, modification, etc. in item 1 and reflects our estimates and/or actual costs as of this date and conforms with the instructions in FAR 15.403-5(b)(1) and Table 15-2. By submitting this proposal, the Offeror, if selected for negotiation, grants Lockheed Martin and the Contracting Officer and authorized representative(s) the right to examine, at any time before award, those records, which include books, documents, accounting procedures and practices, and other data, regardless of type </a:t>
            </a:r>
            <a:r>
              <a:rPr lang="en-US" sz="2400" b="0" i="1" dirty="0" smtClean="0"/>
              <a:t>or form, </a:t>
            </a:r>
            <a:r>
              <a:rPr lang="en-US" sz="2400" b="0" i="1" dirty="0"/>
              <a:t>or whether such supporting information is specifically referenced or included in the proposal as the basis for pricing, that will permit an adequate evaluation of the proposed price.</a:t>
            </a:r>
            <a:endParaRPr lang="en-US" sz="2400" b="0" dirty="0"/>
          </a:p>
          <a:p>
            <a:pPr marL="0" indent="0">
              <a:buNone/>
            </a:pPr>
            <a:endParaRPr lang="en-US" dirty="0" smtClean="0">
              <a:solidFill>
                <a:srgbClr val="000000"/>
              </a:solidFill>
            </a:endParaRPr>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18</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713530" y="1521555"/>
            <a:ext cx="7716941" cy="5153565"/>
          </a:xfrm>
        </p:spPr>
        <p:txBody>
          <a:bodyPr>
            <a:normAutofit/>
          </a:bodyPr>
          <a:lstStyle/>
          <a:p>
            <a:pPr marL="0" indent="0">
              <a:buNone/>
            </a:pPr>
            <a:r>
              <a:rPr lang="en-US" sz="2800" dirty="0"/>
              <a:t>Summary Cost-Element </a:t>
            </a:r>
            <a:r>
              <a:rPr lang="en-US" sz="2800" dirty="0" smtClean="0"/>
              <a:t>Breakdowns</a:t>
            </a:r>
          </a:p>
          <a:p>
            <a:pPr marL="0" indent="0">
              <a:buNone/>
            </a:pPr>
            <a:endParaRPr lang="en-US" dirty="0"/>
          </a:p>
          <a:p>
            <a:pPr marL="0" indent="0">
              <a:buNone/>
            </a:pPr>
            <a:r>
              <a:rPr lang="en-US" b="0" dirty="0">
                <a:solidFill>
                  <a:srgbClr val="C00000"/>
                </a:solidFill>
              </a:rPr>
              <a:t>FAR 15.408, Table 15-2 </a:t>
            </a:r>
            <a:r>
              <a:rPr lang="en-US" b="0" dirty="0"/>
              <a:t>requires Offerors to segregate the proposal by line item with sufficient detail to permit cost analysis. Offerors must also attach cost element breakdowns for each proposed line item and furnish supporting breakdowns for each cost element consistent with its cost accounting system. The Offeror must provide summary total amounts for each cost element covering all line items when it proposes more than one contract line item. Following is an example of the information required.</a:t>
            </a:r>
          </a:p>
        </p:txBody>
      </p:sp>
      <p:sp>
        <p:nvSpPr>
          <p:cNvPr id="3" name="Title 2"/>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19</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7907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txBox="1">
            <a:spLocks noChangeArrowheads="1"/>
          </p:cNvSpPr>
          <p:nvPr/>
        </p:nvSpPr>
        <p:spPr>
          <a:xfrm>
            <a:off x="235131" y="1501992"/>
            <a:ext cx="8739052" cy="5356008"/>
          </a:xfrm>
          <a:prstGeom prst="rect">
            <a:avLst/>
          </a:prstGeom>
        </p:spPr>
        <p:txBody>
          <a:bodyPr vert="horz" lIns="91440" tIns="45720" rIns="91440" bIns="45720" rtlCol="0" anchor="t" anchorCtr="0">
            <a:normAutofit fontScale="77500" lnSpcReduction="20000"/>
          </a:bodyPr>
          <a:lstStyle>
            <a:lvl1pPr marL="342900" indent="-342900" algn="l" defTabSz="457200" rtl="0" eaLnBrk="1" latinLnBrk="0" hangingPunct="1">
              <a:spcBef>
                <a:spcPct val="20000"/>
              </a:spcBef>
              <a:buFont typeface="Arial"/>
              <a:buChar char="•"/>
              <a:defRPr sz="22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600" dirty="0" smtClean="0"/>
              <a:t>Objectives</a:t>
            </a:r>
          </a:p>
          <a:p>
            <a:pPr marL="0" indent="0">
              <a:buNone/>
            </a:pPr>
            <a:endParaRPr lang="en-US" sz="1200" dirty="0"/>
          </a:p>
          <a:p>
            <a:pPr marL="0" indent="0">
              <a:spcAft>
                <a:spcPts val="600"/>
              </a:spcAft>
              <a:buNone/>
            </a:pPr>
            <a:r>
              <a:rPr lang="en-US" sz="2300" b="0" dirty="0"/>
              <a:t>This resource document covers the following:</a:t>
            </a:r>
          </a:p>
          <a:p>
            <a:pPr lvl="0">
              <a:spcAft>
                <a:spcPts val="600"/>
              </a:spcAft>
            </a:pPr>
            <a:r>
              <a:rPr lang="en-US" sz="2300" b="0" dirty="0"/>
              <a:t>An overview of the proposal process, including applicable FAR (Federal Acquisition Regulations) and DFARS (Department of Defense FAR Supplement) definitions and requirements for submitting certified cost or pricing data </a:t>
            </a:r>
          </a:p>
          <a:p>
            <a:pPr lvl="0">
              <a:spcAft>
                <a:spcPts val="600"/>
              </a:spcAft>
            </a:pPr>
            <a:r>
              <a:rPr lang="en-US" sz="2300" b="0" dirty="0"/>
              <a:t>The roles and responsibilities of the Procuring Contracting Officer (PCO) and Administrative Contracting Officer (ACO), the Offeror and the Lockheed Martin Authorized Procurement Representative (hereinafter referred to as the Lockheed Martin Buyer) concerning proposal adequacy </a:t>
            </a:r>
          </a:p>
          <a:p>
            <a:pPr lvl="0">
              <a:spcAft>
                <a:spcPts val="600"/>
              </a:spcAft>
            </a:pPr>
            <a:r>
              <a:rPr lang="en-US" sz="2300" b="0" dirty="0"/>
              <a:t>The general requirements for an adequate proposal </a:t>
            </a:r>
          </a:p>
          <a:p>
            <a:pPr lvl="0">
              <a:spcAft>
                <a:spcPts val="600"/>
              </a:spcAft>
            </a:pPr>
            <a:r>
              <a:rPr lang="en-US" sz="2300" b="0" dirty="0"/>
              <a:t>Assessing the adequacy of the data supporting estimates for the individual cost elements proposed </a:t>
            </a:r>
          </a:p>
          <a:p>
            <a:pPr lvl="0">
              <a:spcAft>
                <a:spcPts val="600"/>
              </a:spcAft>
            </a:pPr>
            <a:r>
              <a:rPr lang="en-US" sz="2300" b="0" dirty="0"/>
              <a:t>Assessing the adequacy of the data supporting special items proposed, the adequacy of proposals when costs have already been incurred, and the adequacy of change order proposals</a:t>
            </a:r>
          </a:p>
          <a:p>
            <a:r>
              <a:rPr lang="en-US" sz="2300" b="0" dirty="0"/>
              <a:t>Introduction to the Proposal Adequacy Checklist required to be completed by all Offerors when required to do so by the Lockheed Martin </a:t>
            </a:r>
            <a:r>
              <a:rPr lang="en-US" sz="2300" b="0" dirty="0" smtClean="0"/>
              <a:t>solicitation</a:t>
            </a:r>
            <a:endParaRPr lang="en-US" sz="2300" b="0" dirty="0"/>
          </a:p>
        </p:txBody>
      </p:sp>
      <p:sp>
        <p:nvSpPr>
          <p:cNvPr id="4" name="Title 3"/>
          <p:cNvSpPr>
            <a:spLocks noGrp="1"/>
          </p:cNvSpPr>
          <p:nvPr>
            <p:ph type="title"/>
          </p:nvPr>
        </p:nvSpPr>
        <p:spPr/>
        <p:txBody>
          <a:bodyPr>
            <a:normAutofit/>
          </a:bodyPr>
          <a:lstStyle/>
          <a:p>
            <a:r>
              <a:rPr lang="en-US" sz="3200" dirty="0" smtClean="0">
                <a:solidFill>
                  <a:schemeClr val="bg1"/>
                </a:solidFill>
              </a:rPr>
              <a:t>Adequacy of Proposals</a:t>
            </a:r>
            <a:endParaRPr lang="en-US" sz="3200" dirty="0"/>
          </a:p>
        </p:txBody>
      </p:sp>
      <p:sp>
        <p:nvSpPr>
          <p:cNvPr id="5" name="Slide Number Placeholder 4"/>
          <p:cNvSpPr>
            <a:spLocks noGrp="1"/>
          </p:cNvSpPr>
          <p:nvPr>
            <p:ph type="sldNum" sz="quarter" idx="12"/>
          </p:nvPr>
        </p:nvSpPr>
        <p:spPr/>
        <p:txBody>
          <a:bodyPr/>
          <a:lstStyle/>
          <a:p>
            <a:fld id="{DC0FFF37-D567-E643-9A46-5D07AFC4A4E1}" type="slidenum">
              <a:rPr lang="en-US" smtClean="0"/>
              <a:t>2</a:t>
            </a:fld>
            <a:endParaRPr lang="en-US"/>
          </a:p>
        </p:txBody>
      </p:sp>
      <p:sp>
        <p:nvSpPr>
          <p:cNvPr id="2" name="Footer Placeholder 1"/>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222069" y="1511277"/>
            <a:ext cx="8530045" cy="5425101"/>
          </a:xfrm>
        </p:spPr>
        <p:txBody>
          <a:bodyPr>
            <a:normAutofit fontScale="70000" lnSpcReduction="20000"/>
          </a:bodyPr>
          <a:lstStyle/>
          <a:p>
            <a:pPr marL="0" indent="0">
              <a:buNone/>
            </a:pPr>
            <a:r>
              <a:rPr lang="en-US" sz="4000" dirty="0"/>
              <a:t>Other </a:t>
            </a:r>
            <a:r>
              <a:rPr lang="en-US" sz="4000" dirty="0" smtClean="0"/>
              <a:t>Requirements</a:t>
            </a:r>
          </a:p>
          <a:p>
            <a:pPr marL="0" indent="0">
              <a:buNone/>
            </a:pPr>
            <a:endParaRPr lang="en-US" sz="1800" dirty="0"/>
          </a:p>
          <a:p>
            <a:pPr marL="0" indent="0">
              <a:buNone/>
            </a:pPr>
            <a:r>
              <a:rPr lang="en-US" sz="2600" b="0" dirty="0"/>
              <a:t>For the proposal to be adequate, the Offeror must also</a:t>
            </a:r>
            <a:r>
              <a:rPr lang="en-US" sz="2600" b="0" dirty="0" smtClean="0"/>
              <a:t>:</a:t>
            </a:r>
          </a:p>
          <a:p>
            <a:pPr marL="0" indent="0">
              <a:buNone/>
            </a:pPr>
            <a:endParaRPr lang="en-US" sz="1700" dirty="0"/>
          </a:p>
          <a:p>
            <a:pPr lvl="0">
              <a:spcAft>
                <a:spcPts val="600"/>
              </a:spcAft>
            </a:pPr>
            <a:r>
              <a:rPr lang="en-US" sz="2400" b="0" dirty="0"/>
              <a:t>Submit a copy of any agreement on use of forward pricing rates/factors reached with Government representatives and describe its nature.  This is typically referred to as a Forward Pricing Rate Agreement (FPRA). </a:t>
            </a:r>
            <a:endParaRPr lang="en-US" sz="3200" b="0" dirty="0"/>
          </a:p>
          <a:p>
            <a:pPr lvl="0">
              <a:spcAft>
                <a:spcPts val="600"/>
              </a:spcAft>
            </a:pPr>
            <a:r>
              <a:rPr lang="en-US" sz="2400" b="0" dirty="0"/>
              <a:t>Submit, and clearly identify as such, certified cost or pricing data. Identify on the proposal cover sheet that certified cost or pricing data are included in the proposal. </a:t>
            </a:r>
            <a:endParaRPr lang="en-US" sz="3200" b="0" dirty="0"/>
          </a:p>
          <a:p>
            <a:pPr lvl="0">
              <a:spcAft>
                <a:spcPts val="600"/>
              </a:spcAft>
            </a:pPr>
            <a:r>
              <a:rPr lang="en-US" sz="2400" b="0" dirty="0"/>
              <a:t>Include an index, appropriately referenced, </a:t>
            </a:r>
            <a:r>
              <a:rPr lang="en-US" sz="2400" b="0" dirty="0" smtClean="0"/>
              <a:t>identifying </a:t>
            </a:r>
            <a:r>
              <a:rPr lang="en-US" sz="2400" b="0" dirty="0"/>
              <a:t>all certified cost or pricing data and information accompanying or identified in the proposal. Future additions and or revisions must also be annotated</a:t>
            </a:r>
            <a:r>
              <a:rPr lang="en-US" sz="2400" b="0" dirty="0" smtClean="0"/>
              <a:t>.  This is not the Table of Contents. </a:t>
            </a:r>
            <a:endParaRPr lang="en-US" sz="3200" b="0" dirty="0"/>
          </a:p>
          <a:p>
            <a:pPr lvl="0">
              <a:spcAft>
                <a:spcPts val="600"/>
              </a:spcAft>
            </a:pPr>
            <a:r>
              <a:rPr lang="en-US" sz="2400" b="0" dirty="0"/>
              <a:t>Submit any information reasonably required to explain the offeror’s estimating process, including: </a:t>
            </a:r>
            <a:endParaRPr lang="en-US" sz="3200" b="0" dirty="0"/>
          </a:p>
          <a:p>
            <a:pPr lvl="1"/>
            <a:r>
              <a:rPr lang="en-US" dirty="0"/>
              <a:t>The judgmental factors applied </a:t>
            </a:r>
            <a:endParaRPr lang="en-US" sz="2400" dirty="0"/>
          </a:p>
          <a:p>
            <a:pPr lvl="1"/>
            <a:r>
              <a:rPr lang="en-US" dirty="0"/>
              <a:t>The mathematical or other methods used in the estimate, including those used in projecting from known data </a:t>
            </a:r>
            <a:endParaRPr lang="en-US" sz="2400" dirty="0"/>
          </a:p>
          <a:p>
            <a:pPr lvl="1">
              <a:spcAft>
                <a:spcPts val="600"/>
              </a:spcAft>
            </a:pPr>
            <a:r>
              <a:rPr lang="en-US" dirty="0"/>
              <a:t>The nature and amount of any contingencies included in the proposed price</a:t>
            </a:r>
            <a:endParaRPr lang="en-US" sz="2400" dirty="0"/>
          </a:p>
          <a:p>
            <a:pPr lvl="0"/>
            <a:r>
              <a:rPr lang="en-US" sz="2400" b="0" dirty="0"/>
              <a:t>Identify costs incurred for work performed before proposal submission that are included in the proposal.</a:t>
            </a:r>
            <a:endParaRPr lang="en-US" sz="32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63836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Grp="1" noChangeArrowheads="1"/>
          </p:cNvSpPr>
          <p:nvPr>
            <p:ph idx="1"/>
          </p:nvPr>
        </p:nvSpPr>
        <p:spPr>
          <a:xfrm>
            <a:off x="313510" y="1609578"/>
            <a:ext cx="8543108" cy="5248422"/>
          </a:xfrm>
        </p:spPr>
        <p:txBody>
          <a:bodyPr>
            <a:normAutofit fontScale="77500" lnSpcReduction="20000"/>
          </a:bodyPr>
          <a:lstStyle/>
          <a:p>
            <a:pPr marL="0" indent="0">
              <a:buNone/>
            </a:pPr>
            <a:r>
              <a:rPr lang="en-US" sz="3600" dirty="0"/>
              <a:t>What Constitutes Submission</a:t>
            </a:r>
            <a:r>
              <a:rPr lang="en-US" sz="3600" dirty="0" smtClean="0"/>
              <a:t>?</a:t>
            </a:r>
          </a:p>
          <a:p>
            <a:pPr marL="0" indent="0">
              <a:buNone/>
            </a:pPr>
            <a:endParaRPr lang="en-US" dirty="0"/>
          </a:p>
          <a:p>
            <a:pPr marL="0" indent="0">
              <a:spcAft>
                <a:spcPts val="600"/>
              </a:spcAft>
              <a:buNone/>
            </a:pPr>
            <a:r>
              <a:rPr lang="en-US" sz="2300" b="0" dirty="0" smtClean="0"/>
              <a:t>There </a:t>
            </a:r>
            <a:r>
              <a:rPr lang="en-US" sz="2300" b="0" dirty="0"/>
              <a:t>is a clear distinction between submitting certified cost or pricing data and merely making available books, records, and other documents without identification.  The requirement for submission of certified cost or pricing data is met when all accurate certified cost or pricing data reasonably available to the Offeror have been submitted, either actually or by specific identification, to Lockheed Martin,.  As later data come into the Offeror’s possession, it should be submitted promptly to Lockheed Martin in a manner that clearly shows how the data related to the Offeror’s price proposal.  The requirement for the submission of certified cost or pricing data continues up to the time of agreement on price, or an earlier date agreed upon between the parties if applicable.  See </a:t>
            </a:r>
            <a:r>
              <a:rPr lang="en-US" sz="2300" b="0" dirty="0">
                <a:solidFill>
                  <a:srgbClr val="C00000"/>
                </a:solidFill>
              </a:rPr>
              <a:t>FAR 15.408, Table 15-2</a:t>
            </a:r>
            <a:r>
              <a:rPr lang="en-US" sz="2300" b="0" dirty="0"/>
              <a:t>, </a:t>
            </a:r>
            <a:r>
              <a:rPr lang="en-US" sz="2300" b="0" dirty="0">
                <a:solidFill>
                  <a:srgbClr val="C00000"/>
                </a:solidFill>
              </a:rPr>
              <a:t>Note 1</a:t>
            </a:r>
            <a:r>
              <a:rPr lang="en-US" sz="2300" b="0" dirty="0"/>
              <a:t>.</a:t>
            </a:r>
          </a:p>
          <a:p>
            <a:pPr marL="0" indent="0">
              <a:spcAft>
                <a:spcPts val="600"/>
              </a:spcAft>
              <a:buNone/>
            </a:pPr>
            <a:r>
              <a:rPr lang="en-US" sz="2300" b="0" dirty="0"/>
              <a:t>Data submitted by specific identification should be readily available and waiting for review.  The subcontractor should not need to create this data or other information during field visits.</a:t>
            </a:r>
          </a:p>
          <a:p>
            <a:pPr marL="0" indent="0">
              <a:buNone/>
            </a:pPr>
            <a:r>
              <a:rPr lang="en-US" sz="2300" b="0" dirty="0"/>
              <a:t>All certified cost or pricing data or other information submitted with or referenced or otherwise utilized in providing the proposal, must be identified on a separate index as required by </a:t>
            </a:r>
            <a:r>
              <a:rPr lang="en-US" sz="2300" b="0" dirty="0">
                <a:solidFill>
                  <a:srgbClr val="C00000"/>
                </a:solidFill>
              </a:rPr>
              <a:t>FAR 15.408, Table 15-2</a:t>
            </a:r>
            <a:r>
              <a:rPr lang="en-US" sz="2300" b="0" dirty="0"/>
              <a:t>, </a:t>
            </a:r>
            <a:r>
              <a:rPr lang="en-US" sz="2300" b="0" dirty="0">
                <a:solidFill>
                  <a:srgbClr val="C00000"/>
                </a:solidFill>
              </a:rPr>
              <a:t>Section I.B.</a:t>
            </a:r>
            <a:endParaRPr lang="en-US" sz="2300" b="0" dirty="0" smtClean="0">
              <a:solidFill>
                <a:srgbClr val="C00000"/>
              </a:solidFill>
            </a:endParaRPr>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21</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0" name="Rectangle 8"/>
          <p:cNvSpPr>
            <a:spLocks noGrp="1" noChangeArrowheads="1"/>
          </p:cNvSpPr>
          <p:nvPr>
            <p:ph idx="1"/>
          </p:nvPr>
        </p:nvSpPr>
        <p:spPr>
          <a:xfrm>
            <a:off x="633364" y="1548169"/>
            <a:ext cx="7888288" cy="4741008"/>
          </a:xfrm>
        </p:spPr>
        <p:txBody>
          <a:bodyPr>
            <a:normAutofit/>
          </a:bodyPr>
          <a:lstStyle/>
          <a:p>
            <a:pPr marL="0" indent="0">
              <a:buNone/>
            </a:pPr>
            <a:r>
              <a:rPr lang="en-US" sz="2800" dirty="0"/>
              <a:t>Keeping the Proposal </a:t>
            </a:r>
            <a:r>
              <a:rPr lang="en-US" sz="2800" dirty="0" smtClean="0"/>
              <a:t>Current</a:t>
            </a:r>
          </a:p>
          <a:p>
            <a:pPr marL="0" indent="0">
              <a:buNone/>
            </a:pPr>
            <a:endParaRPr lang="en-US" dirty="0"/>
          </a:p>
          <a:p>
            <a:pPr marL="0" indent="0">
              <a:buNone/>
            </a:pPr>
            <a:r>
              <a:rPr lang="en-US" b="0" dirty="0"/>
              <a:t>As stated above, the Offeror’s responsibility for an adequate proposal does not end when the proposal is submitted. </a:t>
            </a:r>
            <a:r>
              <a:rPr lang="en-US" b="0" dirty="0">
                <a:solidFill>
                  <a:srgbClr val="C00000"/>
                </a:solidFill>
              </a:rPr>
              <a:t>FAR 15.408, Table 15-2</a:t>
            </a:r>
            <a:r>
              <a:rPr lang="en-US" b="0" dirty="0"/>
              <a:t> requires the Offeror to promptly submit any later information impacting the proposal as it comes into the Offeror’s possession.</a:t>
            </a:r>
          </a:p>
          <a:p>
            <a:pPr marL="0" indent="0">
              <a:buNone/>
            </a:pPr>
            <a:r>
              <a:rPr lang="en-US" b="0" dirty="0"/>
              <a:t>The Offeror must submit the data in a manner that clearly shows how the information relates to the price proposal. In addition, the Offeror must annotate any future additions and/or revisions, up to the date of agreement on price, on a supplemental index.</a:t>
            </a:r>
          </a:p>
        </p:txBody>
      </p:sp>
      <p:sp>
        <p:nvSpPr>
          <p:cNvPr id="2" name="Title 1"/>
          <p:cNvSpPr>
            <a:spLocks noGrp="1"/>
          </p:cNvSpPr>
          <p:nvPr>
            <p:ph type="title"/>
          </p:nvPr>
        </p:nvSpPr>
        <p:spPr/>
        <p:txBody>
          <a:bodyPr>
            <a:normAutofit/>
          </a:bodyPr>
          <a:lstStyle/>
          <a:p>
            <a:r>
              <a:rPr lang="en-US" dirty="0">
                <a:solidFill>
                  <a:schemeClr val="bg1"/>
                </a:solidFill>
              </a:rPr>
              <a:t>Adequacy of Proposals – General </a:t>
            </a:r>
            <a:r>
              <a:rPr lang="en-US" dirty="0" smtClean="0">
                <a:solidFill>
                  <a:schemeClr val="bg1"/>
                </a:solidFill>
              </a:rPr>
              <a:t>Reqmts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22</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6"/>
          <p:cNvSpPr>
            <a:spLocks noGrp="1" noChangeArrowheads="1"/>
          </p:cNvSpPr>
          <p:nvPr>
            <p:ph idx="1"/>
          </p:nvPr>
        </p:nvSpPr>
        <p:spPr>
          <a:xfrm>
            <a:off x="770545" y="1614585"/>
            <a:ext cx="7773988" cy="4824413"/>
          </a:xfrm>
        </p:spPr>
        <p:txBody>
          <a:bodyPr>
            <a:normAutofit/>
          </a:bodyPr>
          <a:lstStyle/>
          <a:p>
            <a:pPr marL="0" indent="0">
              <a:buNone/>
            </a:pPr>
            <a:r>
              <a:rPr lang="en-US" sz="2800" dirty="0"/>
              <a:t>Material and Subcontract </a:t>
            </a:r>
            <a:r>
              <a:rPr lang="en-US" sz="2800" dirty="0" smtClean="0"/>
              <a:t>Costs</a:t>
            </a:r>
          </a:p>
          <a:p>
            <a:pPr marL="0" indent="0">
              <a:buNone/>
            </a:pPr>
            <a:endParaRPr lang="en-US" dirty="0"/>
          </a:p>
          <a:p>
            <a:pPr marL="0" indent="0">
              <a:buNone/>
            </a:pPr>
            <a:r>
              <a:rPr lang="en-US" sz="2400" b="0" dirty="0"/>
              <a:t>In this section, the FAR submittal requirements related to material and subcontract costs are identified. </a:t>
            </a:r>
          </a:p>
        </p:txBody>
      </p:sp>
      <p:sp>
        <p:nvSpPr>
          <p:cNvPr id="2" name="Title 1"/>
          <p:cNvSpPr>
            <a:spLocks noGrp="1"/>
          </p:cNvSpPr>
          <p:nvPr>
            <p:ph type="title"/>
          </p:nvPr>
        </p:nvSpPr>
        <p:spPr>
          <a:xfrm>
            <a:off x="431074" y="203838"/>
            <a:ext cx="8229600" cy="658557"/>
          </a:xfrm>
        </p:spPr>
        <p:txBody>
          <a:bodyPr>
            <a:normAutofit/>
          </a:bodyPr>
          <a:lstStyle/>
          <a:p>
            <a:r>
              <a:rPr lang="en-US" dirty="0">
                <a:solidFill>
                  <a:schemeClr val="bg1"/>
                </a:solidFill>
              </a:rPr>
              <a:t>Adequacy of Proposals – </a:t>
            </a:r>
            <a:r>
              <a:rPr lang="en-US" dirty="0" err="1" smtClean="0">
                <a:solidFill>
                  <a:schemeClr val="bg1"/>
                </a:solidFill>
              </a:rPr>
              <a:t>Mat’l</a:t>
            </a:r>
            <a:r>
              <a:rPr lang="en-US" dirty="0" smtClean="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23</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6" name="Rectangle 6"/>
          <p:cNvSpPr>
            <a:spLocks noGrp="1" noChangeArrowheads="1"/>
          </p:cNvSpPr>
          <p:nvPr>
            <p:ph idx="1"/>
          </p:nvPr>
        </p:nvSpPr>
        <p:spPr>
          <a:xfrm>
            <a:off x="561703" y="1496677"/>
            <a:ext cx="8138160" cy="5478889"/>
          </a:xfrm>
        </p:spPr>
        <p:txBody>
          <a:bodyPr>
            <a:normAutofit lnSpcReduction="10000"/>
          </a:bodyPr>
          <a:lstStyle/>
          <a:p>
            <a:pPr marL="0" indent="0">
              <a:buNone/>
            </a:pPr>
            <a:r>
              <a:rPr lang="en-US" sz="3000" dirty="0"/>
              <a:t>Direct </a:t>
            </a:r>
            <a:r>
              <a:rPr lang="en-US" sz="3000" dirty="0" smtClean="0"/>
              <a:t>Materials</a:t>
            </a:r>
          </a:p>
          <a:p>
            <a:pPr marL="0" indent="0">
              <a:buNone/>
            </a:pPr>
            <a:endParaRPr lang="en-US" sz="1400" dirty="0"/>
          </a:p>
          <a:p>
            <a:pPr marL="0" indent="0">
              <a:spcAft>
                <a:spcPts val="600"/>
              </a:spcAft>
              <a:buNone/>
            </a:pPr>
            <a:r>
              <a:rPr lang="en-US" sz="2100" b="0" dirty="0">
                <a:solidFill>
                  <a:srgbClr val="C00000"/>
                </a:solidFill>
              </a:rPr>
              <a:t>FAR 15.408, Table 15-2</a:t>
            </a:r>
            <a:r>
              <a:rPr lang="en-US" sz="2100" b="0" dirty="0"/>
              <a:t> requires the Offeror to provide a consolidated priced summary of individual material quantities (typically referred to as a Consolidated Bill or Material, or CBOM) included in the contract being proposed.  The proposal should also include Bills of Material (BOMs) at the line item level as well.  The CBOM and line item BOMs should include raw materials, parts, components, assemblies, subcontracts and services to be produced or performed by others.</a:t>
            </a:r>
          </a:p>
          <a:p>
            <a:pPr marL="0" indent="0">
              <a:spcAft>
                <a:spcPts val="600"/>
              </a:spcAft>
              <a:buNone/>
            </a:pPr>
            <a:r>
              <a:rPr lang="en-US" sz="2100" b="0" dirty="0">
                <a:solidFill>
                  <a:srgbClr val="C00000"/>
                </a:solidFill>
              </a:rPr>
              <a:t>FAR 15.403-5</a:t>
            </a:r>
            <a:r>
              <a:rPr lang="en-US" sz="2100" b="0" dirty="0"/>
              <a:t> allows the Offeror to use its own format for this and other summaries.   </a:t>
            </a:r>
          </a:p>
          <a:p>
            <a:pPr marL="0" indent="0">
              <a:buNone/>
            </a:pPr>
            <a:r>
              <a:rPr lang="en-US" sz="2100" b="0" dirty="0"/>
              <a:t>Material items proposed must include:</a:t>
            </a:r>
          </a:p>
          <a:p>
            <a:pPr lvl="0"/>
            <a:r>
              <a:rPr lang="en-US" sz="2100" b="0" dirty="0"/>
              <a:t>Source, quantity and cost </a:t>
            </a:r>
          </a:p>
          <a:p>
            <a:r>
              <a:rPr lang="en-US" sz="2100" b="0" dirty="0"/>
              <a:t>The basis of estimate (BOE) which describes the basis for proposed material costs</a:t>
            </a:r>
            <a:endParaRPr lang="en-US" sz="2100" b="0" dirty="0" smtClean="0">
              <a:solidFill>
                <a:srgbClr val="000000"/>
              </a:solidFill>
            </a:endParaRP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24</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763994" y="1559625"/>
            <a:ext cx="7553325" cy="4824413"/>
          </a:xfrm>
        </p:spPr>
        <p:txBody>
          <a:bodyPr>
            <a:noAutofit/>
          </a:bodyPr>
          <a:lstStyle/>
          <a:p>
            <a:pPr marL="0" indent="0">
              <a:buNone/>
            </a:pPr>
            <a:r>
              <a:rPr lang="en-US" sz="2800" dirty="0"/>
              <a:t>Basis for Estimating Material </a:t>
            </a:r>
            <a:r>
              <a:rPr lang="en-US" sz="2800" dirty="0" smtClean="0"/>
              <a:t>Items</a:t>
            </a:r>
          </a:p>
          <a:p>
            <a:pPr marL="0" indent="0">
              <a:buNone/>
            </a:pPr>
            <a:endParaRPr lang="en-US" dirty="0"/>
          </a:p>
          <a:p>
            <a:pPr marL="0" indent="0">
              <a:spcAft>
                <a:spcPts val="600"/>
              </a:spcAft>
              <a:buNone/>
            </a:pPr>
            <a:r>
              <a:rPr lang="en-US" b="0" dirty="0"/>
              <a:t>The basis for a material item estimate may be a supplier quote, purchase history with or without escalation, weighted average cost, etc. Different material items and/or categories may be costed by different methods.</a:t>
            </a:r>
          </a:p>
          <a:p>
            <a:pPr marL="0" indent="0">
              <a:spcAft>
                <a:spcPts val="600"/>
              </a:spcAft>
              <a:buNone/>
            </a:pPr>
            <a:r>
              <a:rPr lang="en-US" b="0" dirty="0"/>
              <a:t>The summary of material cost, included in the functional cost summary, provides traceability to the BOE.</a:t>
            </a:r>
          </a:p>
          <a:p>
            <a:pPr marL="0" indent="0">
              <a:buNone/>
            </a:pPr>
            <a:r>
              <a:rPr lang="en-US" b="0" dirty="0"/>
              <a:t>The material BOE, containing task orders or CLINs, quantities, and part numbers, etc., in conjunction with the functional cost summary, provides a consolidated price summary and provides traceability to the Bill of Material (BOM).</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25</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763994" y="1520436"/>
            <a:ext cx="7553325" cy="5115495"/>
          </a:xfrm>
        </p:spPr>
        <p:txBody>
          <a:bodyPr>
            <a:noAutofit/>
          </a:bodyPr>
          <a:lstStyle/>
          <a:p>
            <a:pPr marL="0" indent="0">
              <a:buNone/>
            </a:pPr>
            <a:r>
              <a:rPr lang="en-US" sz="2800" dirty="0"/>
              <a:t>Bill of Material </a:t>
            </a:r>
            <a:r>
              <a:rPr lang="en-US" sz="2800" dirty="0" smtClean="0"/>
              <a:t>Elements</a:t>
            </a:r>
          </a:p>
          <a:p>
            <a:pPr marL="0" indent="0">
              <a:buNone/>
            </a:pPr>
            <a:endParaRPr lang="en-US" sz="1200" dirty="0"/>
          </a:p>
          <a:p>
            <a:pPr marL="0" indent="0">
              <a:spcAft>
                <a:spcPts val="600"/>
              </a:spcAft>
              <a:buNone/>
            </a:pPr>
            <a:r>
              <a:rPr lang="en-US" sz="1800" b="0" dirty="0"/>
              <a:t>A Summary CBOM or line item BOM must identify elements such as:</a:t>
            </a:r>
            <a:endParaRPr lang="en-US" sz="2400" b="0" dirty="0"/>
          </a:p>
          <a:p>
            <a:pPr lvl="0"/>
            <a:r>
              <a:rPr lang="en-US" sz="1800" b="0" dirty="0"/>
              <a:t>Part number</a:t>
            </a:r>
            <a:endParaRPr lang="en-US" sz="2400" b="0" dirty="0"/>
          </a:p>
          <a:p>
            <a:pPr lvl="0"/>
            <a:r>
              <a:rPr lang="en-US" sz="1800" b="0" dirty="0"/>
              <a:t>Nomenclature </a:t>
            </a:r>
            <a:endParaRPr lang="en-US" sz="2400" b="0" dirty="0"/>
          </a:p>
          <a:p>
            <a:pPr lvl="0"/>
            <a:r>
              <a:rPr lang="en-US" sz="1800" b="0" dirty="0"/>
              <a:t>Material type </a:t>
            </a:r>
            <a:endParaRPr lang="en-US" sz="2400" b="0" dirty="0"/>
          </a:p>
          <a:p>
            <a:pPr lvl="0"/>
            <a:r>
              <a:rPr lang="en-US" sz="1800" b="0" dirty="0"/>
              <a:t>Non-recurring costs </a:t>
            </a:r>
            <a:endParaRPr lang="en-US" sz="2400" b="0" dirty="0"/>
          </a:p>
          <a:p>
            <a:pPr lvl="0"/>
            <a:r>
              <a:rPr lang="en-US" sz="1800" b="0" dirty="0"/>
              <a:t>Quantity required </a:t>
            </a:r>
            <a:endParaRPr lang="en-US" sz="2400" b="0" dirty="0"/>
          </a:p>
          <a:p>
            <a:pPr lvl="0"/>
            <a:r>
              <a:rPr lang="en-US" sz="1800" b="0" dirty="0"/>
              <a:t>Unit of measure </a:t>
            </a:r>
            <a:endParaRPr lang="en-US" sz="2400" b="0" dirty="0"/>
          </a:p>
          <a:p>
            <a:pPr lvl="0"/>
            <a:r>
              <a:rPr lang="en-US" sz="1800" b="0" dirty="0"/>
              <a:t>Basis of cost, for example: </a:t>
            </a:r>
            <a:endParaRPr lang="en-US" sz="2400" b="0" dirty="0"/>
          </a:p>
          <a:p>
            <a:pPr lvl="1"/>
            <a:r>
              <a:rPr lang="en-US" sz="1400" dirty="0"/>
              <a:t>A = Moving average inventory cost </a:t>
            </a:r>
            <a:endParaRPr lang="en-US" dirty="0"/>
          </a:p>
          <a:p>
            <a:pPr lvl="1"/>
            <a:r>
              <a:rPr lang="en-US" sz="1400" dirty="0"/>
              <a:t>Q = Quote </a:t>
            </a:r>
            <a:endParaRPr lang="en-US" dirty="0"/>
          </a:p>
          <a:p>
            <a:pPr lvl="1"/>
            <a:r>
              <a:rPr lang="en-US" sz="1400" dirty="0"/>
              <a:t>E = Engineering estimate </a:t>
            </a:r>
            <a:endParaRPr lang="en-US" dirty="0"/>
          </a:p>
          <a:p>
            <a:pPr lvl="1"/>
            <a:r>
              <a:rPr lang="en-US" sz="1400" dirty="0"/>
              <a:t>C = Catalog pricing</a:t>
            </a:r>
            <a:endParaRPr lang="en-US" dirty="0"/>
          </a:p>
          <a:p>
            <a:pPr lvl="0"/>
            <a:r>
              <a:rPr lang="en-US" sz="1800" b="0" dirty="0"/>
              <a:t>Unit cost and extended cost </a:t>
            </a:r>
            <a:endParaRPr lang="en-US" sz="2400" b="0" dirty="0"/>
          </a:p>
          <a:p>
            <a:r>
              <a:rPr lang="en-US" sz="1800" b="0" dirty="0"/>
              <a:t>Escalation and/or decrement</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26</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142366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470262" y="1728216"/>
            <a:ext cx="8307977" cy="5129784"/>
          </a:xfrm>
        </p:spPr>
        <p:txBody>
          <a:bodyPr>
            <a:normAutofit/>
          </a:bodyPr>
          <a:lstStyle/>
          <a:p>
            <a:pPr marL="0" indent="0">
              <a:buNone/>
            </a:pPr>
            <a:r>
              <a:rPr lang="en-US" sz="3000" dirty="0" smtClean="0"/>
              <a:t>Subcontracts</a:t>
            </a:r>
            <a:endParaRPr lang="en-US" sz="3000" strike="sngStrike" dirty="0" smtClean="0"/>
          </a:p>
          <a:p>
            <a:pPr marL="0" indent="0">
              <a:buNone/>
            </a:pPr>
            <a:endParaRPr lang="en-US" dirty="0"/>
          </a:p>
          <a:p>
            <a:pPr marL="0" indent="0">
              <a:buNone/>
            </a:pPr>
            <a:r>
              <a:rPr lang="en-US" b="0" dirty="0" smtClean="0"/>
              <a:t>The </a:t>
            </a:r>
            <a:r>
              <a:rPr lang="en-US" b="0" dirty="0"/>
              <a:t>requirements placed on prime Offerors also apply to subcontractors. When the Government requires the prime to submit certified cost or pricing data, its suppliers must also submit certified cost or pricing data to the prime contractor (or next-higher tier subcontractor), as appropriate. The exceptions to the certified cost or pricing data requirements for Offerors also apply to Offeror’s sub-tier suppliers. Certified cost or pricing data submittal requirements for Offeror’s sub-tier suppliers are described specifically in </a:t>
            </a:r>
            <a:r>
              <a:rPr lang="en-US" b="0" dirty="0">
                <a:solidFill>
                  <a:srgbClr val="C00000"/>
                </a:solidFill>
              </a:rPr>
              <a:t>FAR Part 15.404-3(c)(1)</a:t>
            </a:r>
            <a:r>
              <a:rPr lang="en-US" b="0" dirty="0"/>
              <a:t>.</a:t>
            </a:r>
          </a:p>
        </p:txBody>
      </p:sp>
      <p:sp>
        <p:nvSpPr>
          <p:cNvPr id="3" name="Title 2"/>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27</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77587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824444" y="1619793"/>
            <a:ext cx="7553325" cy="4990013"/>
          </a:xfrm>
        </p:spPr>
        <p:txBody>
          <a:bodyPr>
            <a:normAutofit lnSpcReduction="10000"/>
          </a:bodyPr>
          <a:lstStyle/>
          <a:p>
            <a:pPr marL="0" indent="0">
              <a:buNone/>
            </a:pPr>
            <a:r>
              <a:rPr lang="en-US" sz="2800" dirty="0"/>
              <a:t>Supplier Competition and Certified Cost or Pricing </a:t>
            </a:r>
            <a:r>
              <a:rPr lang="en-US" sz="2800" dirty="0" smtClean="0"/>
              <a:t>Requirements</a:t>
            </a:r>
          </a:p>
          <a:p>
            <a:pPr marL="0" indent="0">
              <a:buNone/>
            </a:pPr>
            <a:endParaRPr lang="en-US" sz="2400" dirty="0"/>
          </a:p>
          <a:p>
            <a:pPr marL="0" indent="0">
              <a:buNone/>
            </a:pPr>
            <a:r>
              <a:rPr lang="en-US" sz="2400" b="0" dirty="0"/>
              <a:t>For competitively priced items over the certified cost or pricing data threshold, which is currently $700,000, the Offeror must provide data showing the degree of competition and the basis for establishing the source and reasonableness of the price. Where adequate competition exists, certified cost or pricing data is not required from the Offeror; however, other than certified cost or pricing data may be required in support of the proposed price.   An exception at </a:t>
            </a:r>
            <a:r>
              <a:rPr lang="en-US" sz="2400" b="0" dirty="0">
                <a:solidFill>
                  <a:srgbClr val="C00000"/>
                </a:solidFill>
              </a:rPr>
              <a:t>FAR </a:t>
            </a:r>
            <a:r>
              <a:rPr lang="en-US" sz="2400" b="0" dirty="0" smtClean="0">
                <a:solidFill>
                  <a:srgbClr val="C00000"/>
                </a:solidFill>
              </a:rPr>
              <a:t>15.403-1(b)</a:t>
            </a:r>
            <a:r>
              <a:rPr lang="en-US" sz="2400" b="0" dirty="0" smtClean="0"/>
              <a:t> </a:t>
            </a:r>
            <a:r>
              <a:rPr lang="en-US" sz="2400" b="0" dirty="0"/>
              <a:t>applies.</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60541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824444" y="1619793"/>
            <a:ext cx="7553325" cy="4990013"/>
          </a:xfrm>
        </p:spPr>
        <p:txBody>
          <a:bodyPr>
            <a:normAutofit fontScale="85000" lnSpcReduction="20000"/>
          </a:bodyPr>
          <a:lstStyle/>
          <a:p>
            <a:pPr marL="0" indent="0">
              <a:buNone/>
            </a:pPr>
            <a:r>
              <a:rPr lang="en-US" sz="3300" dirty="0"/>
              <a:t>Noncompetitive </a:t>
            </a:r>
            <a:r>
              <a:rPr lang="en-US" sz="3300" dirty="0" smtClean="0"/>
              <a:t>Subcontracts</a:t>
            </a:r>
          </a:p>
          <a:p>
            <a:pPr marL="0" indent="0">
              <a:buNone/>
            </a:pPr>
            <a:endParaRPr lang="en-US" sz="2800" dirty="0"/>
          </a:p>
          <a:p>
            <a:pPr marL="0" indent="0">
              <a:buNone/>
            </a:pPr>
            <a:r>
              <a:rPr lang="en-US" sz="2800" b="0" dirty="0"/>
              <a:t>The requirements for noncompetitive subcontracts exceeding the certified cost or pricing data threshold ($700,000) are as follows</a:t>
            </a:r>
            <a:r>
              <a:rPr lang="en-US" sz="2800" b="0" dirty="0" smtClean="0"/>
              <a:t>:</a:t>
            </a:r>
          </a:p>
          <a:p>
            <a:pPr marL="0" indent="0">
              <a:buNone/>
            </a:pPr>
            <a:endParaRPr lang="en-US" sz="1900" b="0" dirty="0"/>
          </a:p>
          <a:p>
            <a:pPr lvl="0">
              <a:spcAft>
                <a:spcPts val="600"/>
              </a:spcAft>
            </a:pPr>
            <a:r>
              <a:rPr lang="en-US" sz="2800" b="0" dirty="0"/>
              <a:t>Include in proposal the basis for establishing the reasonableness of the price (Cost/Price Analysis)</a:t>
            </a:r>
          </a:p>
          <a:p>
            <a:pPr lvl="0">
              <a:spcAft>
                <a:spcPts val="600"/>
              </a:spcAft>
            </a:pPr>
            <a:r>
              <a:rPr lang="en-US" sz="2800" b="0" dirty="0"/>
              <a:t>Support required is to be the same as for all higher tier Offerors where certified cost or pricing data is required. </a:t>
            </a:r>
          </a:p>
          <a:p>
            <a:pPr lvl="0"/>
            <a:r>
              <a:rPr lang="en-US" sz="2800" b="0" dirty="0"/>
              <a:t>When purchasing commercial items (see </a:t>
            </a:r>
            <a:r>
              <a:rPr lang="en-US" sz="2800" b="0" dirty="0">
                <a:solidFill>
                  <a:srgbClr val="C00000"/>
                </a:solidFill>
              </a:rPr>
              <a:t>FAR Part 2.101</a:t>
            </a:r>
            <a:r>
              <a:rPr lang="en-US" sz="2800" b="0" dirty="0"/>
              <a:t>) the </a:t>
            </a:r>
            <a:r>
              <a:rPr lang="en-US" sz="2800" b="0" dirty="0" smtClean="0"/>
              <a:t>submittal of </a:t>
            </a:r>
            <a:r>
              <a:rPr lang="en-US" sz="2800" b="0" dirty="0"/>
              <a:t>certified cost or pricing data is not required. </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29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1505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4340" y="1507125"/>
            <a:ext cx="7736163" cy="5350875"/>
          </a:xfrm>
        </p:spPr>
        <p:txBody>
          <a:bodyPr>
            <a:normAutofit fontScale="62500" lnSpcReduction="20000"/>
          </a:bodyPr>
          <a:lstStyle/>
          <a:p>
            <a:pPr marL="0" indent="0">
              <a:buNone/>
            </a:pPr>
            <a:r>
              <a:rPr lang="en-US" sz="4500" dirty="0" smtClean="0"/>
              <a:t>Outline</a:t>
            </a:r>
          </a:p>
          <a:p>
            <a:pPr marL="0" indent="0">
              <a:buNone/>
            </a:pPr>
            <a:endParaRPr lang="en-US" dirty="0"/>
          </a:p>
          <a:p>
            <a:pPr marL="0" indent="0">
              <a:buNone/>
            </a:pPr>
            <a:r>
              <a:rPr lang="en-US" sz="3800" b="0" dirty="0"/>
              <a:t>This reference document is made up of the following sections</a:t>
            </a:r>
            <a:r>
              <a:rPr lang="en-US" sz="3800" b="0" dirty="0" smtClean="0"/>
              <a:t>:</a:t>
            </a:r>
          </a:p>
          <a:p>
            <a:pPr marL="0" indent="0">
              <a:buNone/>
            </a:pPr>
            <a:endParaRPr lang="en-US" sz="2600" dirty="0"/>
          </a:p>
          <a:p>
            <a:pPr lvl="0"/>
            <a:r>
              <a:rPr lang="en-US" sz="3800" b="0" dirty="0"/>
              <a:t>Background Information</a:t>
            </a:r>
          </a:p>
          <a:p>
            <a:pPr lvl="0"/>
            <a:r>
              <a:rPr lang="en-US" sz="3800" b="0" dirty="0"/>
              <a:t>Responsibility for Adequacy</a:t>
            </a:r>
          </a:p>
          <a:p>
            <a:pPr lvl="0"/>
            <a:r>
              <a:rPr lang="en-US" sz="3800" b="0" dirty="0"/>
              <a:t>General Adequacy Requirements</a:t>
            </a:r>
          </a:p>
          <a:p>
            <a:pPr lvl="0"/>
            <a:r>
              <a:rPr lang="en-US" sz="3800" b="0" dirty="0"/>
              <a:t>Material and Subcontracts</a:t>
            </a:r>
          </a:p>
          <a:p>
            <a:pPr lvl="0"/>
            <a:r>
              <a:rPr lang="en-US" sz="3800" b="0" dirty="0"/>
              <a:t>Direct Labor </a:t>
            </a:r>
            <a:r>
              <a:rPr lang="en-US" sz="3800" b="0" dirty="0" smtClean="0"/>
              <a:t>Costs</a:t>
            </a:r>
          </a:p>
          <a:p>
            <a:pPr lvl="0"/>
            <a:r>
              <a:rPr lang="en-US" sz="3800" b="0" dirty="0" smtClean="0"/>
              <a:t>Indirect Costs</a:t>
            </a:r>
            <a:endParaRPr lang="en-US" sz="3800" b="0" dirty="0"/>
          </a:p>
          <a:p>
            <a:pPr lvl="0"/>
            <a:r>
              <a:rPr lang="en-US" sz="3800" b="0" dirty="0"/>
              <a:t>Other Direct Costs</a:t>
            </a:r>
          </a:p>
          <a:p>
            <a:r>
              <a:rPr lang="en-US" sz="3800" b="0" dirty="0" smtClean="0"/>
              <a:t>Royalties</a:t>
            </a:r>
          </a:p>
          <a:p>
            <a:r>
              <a:rPr lang="en-US" sz="3800" b="0" dirty="0" smtClean="0"/>
              <a:t>Proposal Adequacy Checklist</a:t>
            </a:r>
          </a:p>
          <a:p>
            <a:r>
              <a:rPr lang="en-US" sz="3800" b="0" dirty="0" smtClean="0"/>
              <a:t>Conclusion</a:t>
            </a:r>
          </a:p>
        </p:txBody>
      </p:sp>
      <p:sp>
        <p:nvSpPr>
          <p:cNvPr id="4" name="Title 3"/>
          <p:cNvSpPr>
            <a:spLocks noGrp="1"/>
          </p:cNvSpPr>
          <p:nvPr>
            <p:ph type="title"/>
          </p:nvPr>
        </p:nvSpPr>
        <p:spPr/>
        <p:txBody>
          <a:bodyPr>
            <a:normAutofit/>
          </a:bodyPr>
          <a:lstStyle/>
          <a:p>
            <a:r>
              <a:rPr lang="en-US" sz="3200" dirty="0">
                <a:solidFill>
                  <a:schemeClr val="bg1"/>
                </a:solidFill>
              </a:rPr>
              <a:t>Adequacy of </a:t>
            </a:r>
            <a:r>
              <a:rPr lang="en-US" sz="3200" dirty="0" smtClean="0">
                <a:solidFill>
                  <a:schemeClr val="bg1"/>
                </a:solidFill>
              </a:rPr>
              <a:t>Proposals</a:t>
            </a:r>
            <a:endParaRPr lang="en-US" sz="3200" dirty="0"/>
          </a:p>
        </p:txBody>
      </p:sp>
      <p:sp>
        <p:nvSpPr>
          <p:cNvPr id="5" name="Slide Number Placeholder 4"/>
          <p:cNvSpPr>
            <a:spLocks noGrp="1"/>
          </p:cNvSpPr>
          <p:nvPr>
            <p:ph type="sldNum" sz="quarter" idx="12"/>
          </p:nvPr>
        </p:nvSpPr>
        <p:spPr/>
        <p:txBody>
          <a:bodyPr/>
          <a:lstStyle/>
          <a:p>
            <a:fld id="{DC0FFF37-D567-E643-9A46-5D07AFC4A4E1}" type="slidenum">
              <a:rPr lang="en-US" smtClean="0"/>
              <a:t>3</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519107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39634" y="1528352"/>
            <a:ext cx="8477795" cy="5238207"/>
          </a:xfrm>
        </p:spPr>
        <p:txBody>
          <a:bodyPr>
            <a:normAutofit fontScale="25000" lnSpcReduction="20000"/>
          </a:bodyPr>
          <a:lstStyle/>
          <a:p>
            <a:pPr marL="0" indent="0">
              <a:buNone/>
            </a:pPr>
            <a:r>
              <a:rPr lang="en-US" sz="11200" dirty="0"/>
              <a:t>Evaluation of Subcontractor </a:t>
            </a:r>
            <a:r>
              <a:rPr lang="en-US" sz="11200" dirty="0" smtClean="0"/>
              <a:t>Prices</a:t>
            </a:r>
          </a:p>
          <a:p>
            <a:pPr marL="0" indent="0">
              <a:buNone/>
            </a:pPr>
            <a:endParaRPr lang="en-US" sz="3200" dirty="0"/>
          </a:p>
          <a:p>
            <a:pPr marL="0" indent="0">
              <a:buNone/>
            </a:pPr>
            <a:r>
              <a:rPr lang="en-US" sz="6400" b="0" dirty="0"/>
              <a:t>For all subcontracts over the certified cost or pricing data threshold, which is currently $</a:t>
            </a:r>
            <a:r>
              <a:rPr lang="en-US" sz="6400" b="0" dirty="0" smtClean="0"/>
              <a:t>700,000, where </a:t>
            </a:r>
            <a:r>
              <a:rPr lang="en-US" sz="6400" b="0" dirty="0"/>
              <a:t>the subcontractor is required to submit certified cost or pricing data, the Offeror is responsible for</a:t>
            </a:r>
            <a:r>
              <a:rPr lang="en-US" sz="6400" b="0" dirty="0" smtClean="0"/>
              <a:t>:</a:t>
            </a:r>
          </a:p>
          <a:p>
            <a:pPr marL="0" indent="0">
              <a:buNone/>
            </a:pPr>
            <a:endParaRPr lang="en-US" sz="5600" b="0" dirty="0"/>
          </a:p>
          <a:p>
            <a:pPr lvl="0">
              <a:spcAft>
                <a:spcPts val="600"/>
              </a:spcAft>
            </a:pPr>
            <a:r>
              <a:rPr lang="en-US" sz="6400" b="0" dirty="0"/>
              <a:t>Conducting a price analysis and a cost analysis </a:t>
            </a:r>
          </a:p>
          <a:p>
            <a:pPr lvl="0">
              <a:spcAft>
                <a:spcPts val="600"/>
              </a:spcAft>
            </a:pPr>
            <a:r>
              <a:rPr lang="en-US" sz="6400" b="0" dirty="0"/>
              <a:t>Including the results of sub-tier proposal reviews and evaluations as part of the Offeror’s certified cost or pricing data </a:t>
            </a:r>
            <a:r>
              <a:rPr lang="en-US" sz="6400" b="0" dirty="0" smtClean="0"/>
              <a:t>submittal</a:t>
            </a:r>
          </a:p>
          <a:p>
            <a:pPr lvl="0"/>
            <a:r>
              <a:rPr lang="en-US" sz="6400" b="0" dirty="0" smtClean="0"/>
              <a:t>For Price and Cost analyses not available at time of proposal submittal, provide a matrix showing:</a:t>
            </a:r>
          </a:p>
          <a:p>
            <a:pPr lvl="1"/>
            <a:r>
              <a:rPr lang="en-US" sz="6400" dirty="0" smtClean="0"/>
              <a:t>Planned date of proposal receipt</a:t>
            </a:r>
          </a:p>
          <a:p>
            <a:pPr lvl="1"/>
            <a:r>
              <a:rPr lang="en-US" sz="6400" b="0" dirty="0" smtClean="0"/>
              <a:t>Planned date of factfind completion</a:t>
            </a:r>
          </a:p>
          <a:p>
            <a:pPr lvl="1">
              <a:spcAft>
                <a:spcPts val="600"/>
              </a:spcAft>
            </a:pPr>
            <a:r>
              <a:rPr lang="en-US" sz="6400" dirty="0" smtClean="0"/>
              <a:t>Planned date for price and cost analyses completion and submittal to Lockheed Martin</a:t>
            </a:r>
          </a:p>
          <a:p>
            <a:pPr>
              <a:spcAft>
                <a:spcPts val="600"/>
              </a:spcAft>
            </a:pPr>
            <a:r>
              <a:rPr lang="en-US" sz="6400" b="0" dirty="0" smtClean="0"/>
              <a:t>All outstanding Price and Cost Analyses must be submitted in time to support Government audit, typically within 60 days of initial proposal submittal to Lockheed Martin</a:t>
            </a:r>
            <a:endParaRPr lang="en-US" sz="6400" b="0" dirty="0"/>
          </a:p>
          <a:p>
            <a:r>
              <a:rPr lang="en-US" sz="6400" b="0" dirty="0"/>
              <a:t>The amount in the Offeror's proposal should always reflect any negotiation reductions, decrements or other adjustments anticipated by the Offeror’s sub-tier suppliers.</a:t>
            </a:r>
            <a:endParaRPr lang="en-US" sz="28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8163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28352"/>
            <a:ext cx="8451669" cy="5238207"/>
          </a:xfrm>
        </p:spPr>
        <p:txBody>
          <a:bodyPr>
            <a:normAutofit fontScale="92500" lnSpcReduction="10000"/>
          </a:bodyPr>
          <a:lstStyle/>
          <a:p>
            <a:pPr marL="0" indent="0">
              <a:buNone/>
            </a:pPr>
            <a:r>
              <a:rPr lang="en-US" sz="3300" dirty="0"/>
              <a:t>Inter-organizational </a:t>
            </a:r>
            <a:r>
              <a:rPr lang="en-US" sz="3300" dirty="0" smtClean="0"/>
              <a:t>Transfers</a:t>
            </a:r>
          </a:p>
          <a:p>
            <a:pPr marL="0" indent="0">
              <a:buNone/>
            </a:pPr>
            <a:endParaRPr lang="en-US" sz="1900" dirty="0"/>
          </a:p>
          <a:p>
            <a:pPr marL="0" indent="0">
              <a:spcAft>
                <a:spcPts val="600"/>
              </a:spcAft>
              <a:buNone/>
            </a:pPr>
            <a:r>
              <a:rPr lang="en-US" sz="2400" b="0" dirty="0"/>
              <a:t>Inter-organizational transfers, are defined as </a:t>
            </a:r>
            <a:r>
              <a:rPr lang="en-US" sz="2400" i="1" dirty="0"/>
              <a:t>materials, supplies, or services sold or transferred between any divisions, subsidiaries, or affiliates of a Offeror under a common control</a:t>
            </a:r>
            <a:r>
              <a:rPr lang="en-US" sz="2400" b="0" dirty="0"/>
              <a:t>. </a:t>
            </a:r>
          </a:p>
          <a:p>
            <a:pPr lvl="0">
              <a:spcAft>
                <a:spcPts val="600"/>
              </a:spcAft>
            </a:pPr>
            <a:r>
              <a:rPr lang="en-US" sz="2400" b="0" dirty="0"/>
              <a:t>Competitive Interorganizational Transfers--the criteria described for competitive material or subcontract items also governs competitive Inter-organizational Transfers. For Inter-organizational Transfers priced at other than cost, </a:t>
            </a:r>
            <a:r>
              <a:rPr lang="en-US" sz="2400" b="0" dirty="0">
                <a:solidFill>
                  <a:srgbClr val="C00000"/>
                </a:solidFill>
              </a:rPr>
              <a:t>FAR 15.408, Table 15-2</a:t>
            </a:r>
            <a:r>
              <a:rPr lang="en-US" sz="2400" b="0" dirty="0"/>
              <a:t> also requires an explanation of the pricing method. </a:t>
            </a:r>
          </a:p>
          <a:p>
            <a:pPr lvl="0"/>
            <a:r>
              <a:rPr lang="en-US" sz="2400" b="0" dirty="0"/>
              <a:t>Non-competitive Inter-organizational Transfers--for non-competitive Inter-organizational Transfers priced at cost, the Offeror must provide a separate breakdown of cost by element, even if below the $700,000 threshold</a:t>
            </a:r>
            <a:r>
              <a:rPr lang="en-US" sz="2400" b="0" dirty="0" smtClean="0"/>
              <a:t>.</a:t>
            </a:r>
            <a:endParaRPr lang="en-US" sz="24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31</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47061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fontScale="85000" lnSpcReduction="10000"/>
          </a:bodyPr>
          <a:lstStyle/>
          <a:p>
            <a:pPr marL="0" lvl="0" indent="0">
              <a:buNone/>
            </a:pPr>
            <a:r>
              <a:rPr lang="en-US" sz="3300" dirty="0" smtClean="0"/>
              <a:t>Inter-organizational </a:t>
            </a:r>
            <a:r>
              <a:rPr lang="en-US" sz="3000" dirty="0" smtClean="0"/>
              <a:t>Tran</a:t>
            </a:r>
            <a:r>
              <a:rPr lang="en-US" sz="3300" dirty="0" smtClean="0"/>
              <a:t>sfers (cont’d)</a:t>
            </a:r>
          </a:p>
          <a:p>
            <a:pPr marL="0" lvl="0" indent="0">
              <a:buNone/>
            </a:pPr>
            <a:endParaRPr lang="en-US" sz="1900" dirty="0" smtClean="0"/>
          </a:p>
          <a:p>
            <a:pPr marL="0" indent="0">
              <a:buNone/>
            </a:pPr>
            <a:r>
              <a:rPr lang="en-US" sz="2400" b="0" dirty="0">
                <a:solidFill>
                  <a:srgbClr val="C00000"/>
                </a:solidFill>
              </a:rPr>
              <a:t>FAR 31.205-26(e)</a:t>
            </a:r>
            <a:r>
              <a:rPr lang="en-US" sz="2400" b="0" dirty="0"/>
              <a:t> establishes allowability criteria for inter-organizational transfers proposed on an "other than cost" basis. Such transfers may be at price rather than cost when: </a:t>
            </a:r>
          </a:p>
          <a:p>
            <a:pPr lvl="0"/>
            <a:r>
              <a:rPr lang="en-US" sz="2600" b="0" dirty="0" smtClean="0"/>
              <a:t>It </a:t>
            </a:r>
            <a:r>
              <a:rPr lang="en-US" sz="2600" b="0" dirty="0"/>
              <a:t>is the established practice to price such transfers for the commercial work of the Offeror and any division subsidiary or affiliate of the Offeror, </a:t>
            </a:r>
            <a:r>
              <a:rPr lang="en-US" sz="2600" b="0" i="1" dirty="0"/>
              <a:t>and</a:t>
            </a:r>
            <a:r>
              <a:rPr lang="en-US" sz="2600" b="0" dirty="0"/>
              <a:t> </a:t>
            </a:r>
          </a:p>
          <a:p>
            <a:pPr lvl="0"/>
            <a:r>
              <a:rPr lang="en-US" sz="2600" b="0" dirty="0"/>
              <a:t>When the item being transferred qualifies for an exception under </a:t>
            </a:r>
            <a:r>
              <a:rPr lang="en-US" sz="2600" b="0" dirty="0">
                <a:solidFill>
                  <a:srgbClr val="C00000"/>
                </a:solidFill>
              </a:rPr>
              <a:t>FAR 15.403-1(b)</a:t>
            </a:r>
            <a:r>
              <a:rPr lang="en-US" sz="2600" b="0" dirty="0"/>
              <a:t> and the Contracting Officer has not determined the price to be unreasonable</a:t>
            </a:r>
          </a:p>
          <a:p>
            <a:pPr marL="0" indent="0">
              <a:buNone/>
            </a:pPr>
            <a:r>
              <a:rPr lang="en-US" sz="2600" b="0" dirty="0"/>
              <a:t>The price of commercial items transferred at a price based on a catalog or market price may be adjusted to reflect the actual cost of any modifications necessary because of contract requirements under the provisions of </a:t>
            </a:r>
            <a:r>
              <a:rPr lang="en-US" sz="2600" b="0" dirty="0">
                <a:solidFill>
                  <a:srgbClr val="C00000"/>
                </a:solidFill>
              </a:rPr>
              <a:t>FAR 31.205-26(f)</a:t>
            </a:r>
            <a:r>
              <a:rPr lang="en-US" sz="2600" b="0" dirty="0"/>
              <a:t>.</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32</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86453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28352"/>
            <a:ext cx="8451669" cy="5329648"/>
          </a:xfrm>
        </p:spPr>
        <p:txBody>
          <a:bodyPr>
            <a:normAutofit fontScale="40000" lnSpcReduction="20000"/>
          </a:bodyPr>
          <a:lstStyle/>
          <a:p>
            <a:pPr marL="0" indent="0">
              <a:buNone/>
            </a:pPr>
            <a:r>
              <a:rPr lang="en-US" sz="7000" dirty="0"/>
              <a:t>Sub-tier Supplier </a:t>
            </a:r>
            <a:r>
              <a:rPr lang="en-US" sz="7000" dirty="0" smtClean="0"/>
              <a:t>Certification</a:t>
            </a:r>
          </a:p>
          <a:p>
            <a:pPr marL="0" indent="0">
              <a:buNone/>
            </a:pPr>
            <a:endParaRPr lang="en-US" sz="3200" dirty="0"/>
          </a:p>
          <a:p>
            <a:pPr marL="0" indent="0">
              <a:buNone/>
            </a:pPr>
            <a:r>
              <a:rPr lang="en-US" sz="4300" b="0" dirty="0"/>
              <a:t>Certified cost or pricing data must be obtained from sub-tier suppliers when the</a:t>
            </a:r>
            <a:r>
              <a:rPr lang="en-US" sz="4300" b="0" dirty="0" smtClean="0"/>
              <a:t>:</a:t>
            </a:r>
          </a:p>
          <a:p>
            <a:pPr marL="0" indent="0">
              <a:buNone/>
            </a:pPr>
            <a:endParaRPr lang="en-US" sz="3000" b="0" dirty="0"/>
          </a:p>
          <a:p>
            <a:pPr lvl="0"/>
            <a:r>
              <a:rPr lang="en-US" sz="4300" b="0" dirty="0"/>
              <a:t>Higher tier Offeror is required to submit certified cost or pricing data, and </a:t>
            </a:r>
          </a:p>
          <a:p>
            <a:pPr lvl="0">
              <a:spcAft>
                <a:spcPts val="600"/>
              </a:spcAft>
            </a:pPr>
            <a:r>
              <a:rPr lang="en-US" sz="4300" b="0" dirty="0"/>
              <a:t>Subcontract or purchase order is expected to exceed the certified cost or pricing data threshold </a:t>
            </a:r>
          </a:p>
          <a:p>
            <a:pPr marL="0" indent="0">
              <a:spcAft>
                <a:spcPts val="600"/>
              </a:spcAft>
              <a:buNone/>
            </a:pPr>
            <a:r>
              <a:rPr lang="en-US" sz="4300" b="0" dirty="0"/>
              <a:t>If Lockheed Martin is not required to submit certified cost or pricing data, with the exception of a waiver, there is no requirement to obtain or submit certified cost or pricing data for subcontracts in support of the proposal. </a:t>
            </a:r>
          </a:p>
          <a:p>
            <a:pPr marL="0" indent="0">
              <a:spcAft>
                <a:spcPts val="600"/>
              </a:spcAft>
              <a:buNone/>
            </a:pPr>
            <a:r>
              <a:rPr lang="en-US" sz="4300" b="0" dirty="0"/>
              <a:t>If a waiver is granted to a prime contractor such that certified cost or pricing data are not required, the contractor is viewed as having submitted certified cost or pricing data. However, because the waiver is with the contractor and not the subcontractor(s), subcontractors are still required to submit certified cost or pricing data if the value is expected to exceed the certified cost or pricing threshold. (Note: A waiver is not the same as an exemption or exception.)</a:t>
            </a:r>
          </a:p>
          <a:p>
            <a:pPr marL="0" indent="0">
              <a:buNone/>
            </a:pPr>
            <a:r>
              <a:rPr lang="en-US" sz="4300" b="0" dirty="0"/>
              <a:t>The Certificate of Current Cost or Pricing Data, certifying that all data is current, accurate and complete, must be effective as of the date of the agreement on price and executed (signed) as close as reasonably possible to the agree to date allowing time for internal certification processes.  This will not necessarily be the same date as Lockheed Martin's certification date.</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err="1">
                <a:solidFill>
                  <a:schemeClr val="bg1"/>
                </a:solidFill>
              </a:rPr>
              <a:t>Mat’l</a:t>
            </a:r>
            <a:r>
              <a:rPr lang="en-US" dirty="0">
                <a:solidFill>
                  <a:schemeClr val="bg1"/>
                </a:solidFill>
              </a:rPr>
              <a:t> &amp; Subcontracts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73995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a:bodyPr>
          <a:lstStyle/>
          <a:p>
            <a:pPr marL="0" indent="0">
              <a:buNone/>
            </a:pPr>
            <a:r>
              <a:rPr lang="en-US" sz="2800" dirty="0"/>
              <a:t>Direct Labor </a:t>
            </a:r>
            <a:r>
              <a:rPr lang="en-US" sz="2800" dirty="0" smtClean="0"/>
              <a:t>Costs</a:t>
            </a:r>
          </a:p>
          <a:p>
            <a:pPr marL="0" indent="0">
              <a:buNone/>
            </a:pPr>
            <a:endParaRPr lang="en-US" sz="2000" dirty="0"/>
          </a:p>
          <a:p>
            <a:pPr marL="0" indent="0">
              <a:buNone/>
            </a:pPr>
            <a:r>
              <a:rPr lang="en-US" sz="2400" b="0" dirty="0"/>
              <a:t>In this section, the FAR submission requirements related to direct labor costs are identified.</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Direct Labor </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34948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a:bodyPr>
          <a:lstStyle/>
          <a:p>
            <a:pPr marL="0" indent="0">
              <a:buNone/>
            </a:pPr>
            <a:r>
              <a:rPr lang="en-US" sz="2800" dirty="0"/>
              <a:t>General </a:t>
            </a:r>
            <a:r>
              <a:rPr lang="en-US" sz="2800" dirty="0" smtClean="0"/>
              <a:t>Requirements</a:t>
            </a:r>
          </a:p>
          <a:p>
            <a:pPr marL="0" indent="0">
              <a:buNone/>
            </a:pPr>
            <a:endParaRPr lang="en-US" sz="2400" dirty="0"/>
          </a:p>
          <a:p>
            <a:pPr marL="0" indent="0">
              <a:buNone/>
            </a:pPr>
            <a:r>
              <a:rPr lang="en-US" sz="2400" b="0" dirty="0"/>
              <a:t>Offerors must provide a time-phased breakdown of labor hours, rates, and cost by appropriate labor category, </a:t>
            </a:r>
            <a:r>
              <a:rPr lang="en-US" sz="2400" b="0" dirty="0" smtClean="0"/>
              <a:t>and </a:t>
            </a:r>
            <a:r>
              <a:rPr lang="en-US" sz="2400" b="0" dirty="0"/>
              <a:t>furnish the basis for its </a:t>
            </a:r>
            <a:r>
              <a:rPr lang="en-US" sz="2400" b="0" dirty="0" smtClean="0"/>
              <a:t>estimates </a:t>
            </a:r>
            <a:r>
              <a:rPr lang="en-US" sz="2400" i="1" dirty="0"/>
              <a:t>for the entire period of </a:t>
            </a:r>
            <a:r>
              <a:rPr lang="en-US" sz="2400" i="1" dirty="0" smtClean="0"/>
              <a:t>performance</a:t>
            </a:r>
            <a:r>
              <a:rPr lang="en-US" sz="2400" b="0" dirty="0" smtClean="0"/>
              <a:t>. </a:t>
            </a:r>
            <a:r>
              <a:rPr lang="en-US" sz="2400" b="0" dirty="0">
                <a:solidFill>
                  <a:srgbClr val="C00000"/>
                </a:solidFill>
              </a:rPr>
              <a:t>FAR 15.408, Table 15-2</a:t>
            </a:r>
            <a:r>
              <a:rPr lang="en-US" sz="2400" b="0" dirty="0"/>
              <a:t> requires the Offeror to identify labor costs as they are projected to be incurred. The breakout by category must be consistent with the method of cost accounting.</a:t>
            </a:r>
          </a:p>
        </p:txBody>
      </p:sp>
      <p:sp>
        <p:nvSpPr>
          <p:cNvPr id="2" name="Title 1"/>
          <p:cNvSpPr>
            <a:spLocks noGrp="1"/>
          </p:cNvSpPr>
          <p:nvPr>
            <p:ph type="title"/>
          </p:nvPr>
        </p:nvSpPr>
        <p:spPr/>
        <p:txBody>
          <a:bodyPr>
            <a:normAutofit/>
          </a:bodyPr>
          <a:lstStyle/>
          <a:p>
            <a:r>
              <a:rPr lang="en-US" dirty="0">
                <a:solidFill>
                  <a:schemeClr val="bg1"/>
                </a:solidFill>
              </a:rPr>
              <a:t>Adequacy of Proposals – Direct Labor </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145979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fontScale="92500" lnSpcReduction="20000"/>
          </a:bodyPr>
          <a:lstStyle/>
          <a:p>
            <a:pPr marL="0" indent="0">
              <a:buNone/>
            </a:pPr>
            <a:r>
              <a:rPr lang="en-US" sz="3000" dirty="0"/>
              <a:t>Basis for Labor </a:t>
            </a:r>
            <a:r>
              <a:rPr lang="en-US" sz="3000" dirty="0" smtClean="0"/>
              <a:t>Estimates</a:t>
            </a:r>
          </a:p>
          <a:p>
            <a:pPr marL="0" indent="0">
              <a:buNone/>
            </a:pPr>
            <a:endParaRPr lang="en-US" sz="2800" dirty="0"/>
          </a:p>
          <a:p>
            <a:pPr marL="0" indent="0">
              <a:buNone/>
            </a:pPr>
            <a:r>
              <a:rPr lang="en-US" sz="2800" b="0" dirty="0">
                <a:solidFill>
                  <a:srgbClr val="C00000"/>
                </a:solidFill>
              </a:rPr>
              <a:t>FAR 15.408, Table 15-2</a:t>
            </a:r>
            <a:r>
              <a:rPr lang="en-US" sz="2800" b="0" dirty="0"/>
              <a:t> also requires the Offeror to provide the basis for estimates of labor costs. For instance, the Offeror might indicate that</a:t>
            </a:r>
            <a:r>
              <a:rPr lang="en-US" sz="2800" b="0" dirty="0" smtClean="0"/>
              <a:t>:</a:t>
            </a:r>
          </a:p>
          <a:p>
            <a:pPr marL="0" indent="0">
              <a:buNone/>
            </a:pPr>
            <a:endParaRPr lang="en-US" sz="1900" b="0" dirty="0"/>
          </a:p>
          <a:p>
            <a:pPr lvl="0"/>
            <a:r>
              <a:rPr lang="en-US" sz="2800" b="0" dirty="0"/>
              <a:t>Estimated manufacturing hours (all categories) are based on historical hours adjusted for projected learning </a:t>
            </a:r>
          </a:p>
          <a:p>
            <a:pPr lvl="0"/>
            <a:r>
              <a:rPr lang="en-US" sz="2800" b="0" dirty="0"/>
              <a:t>Quality and engineering hours are analogous estimates based on the expected level of effort during the anticipated period of contract performance, based on actual cost of similar effort</a:t>
            </a:r>
          </a:p>
        </p:txBody>
      </p:sp>
      <p:sp>
        <p:nvSpPr>
          <p:cNvPr id="2" name="Title 1"/>
          <p:cNvSpPr>
            <a:spLocks noGrp="1"/>
          </p:cNvSpPr>
          <p:nvPr>
            <p:ph type="title"/>
          </p:nvPr>
        </p:nvSpPr>
        <p:spPr/>
        <p:txBody>
          <a:bodyPr>
            <a:normAutofit/>
          </a:bodyPr>
          <a:lstStyle/>
          <a:p>
            <a:r>
              <a:rPr lang="en-US" dirty="0">
                <a:solidFill>
                  <a:schemeClr val="bg1"/>
                </a:solidFill>
              </a:rPr>
              <a:t>Adequacy of Proposals – Direct Labor </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36</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80257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54478"/>
            <a:ext cx="8451669" cy="5238207"/>
          </a:xfrm>
        </p:spPr>
        <p:txBody>
          <a:bodyPr>
            <a:normAutofit fontScale="47500" lnSpcReduction="20000"/>
          </a:bodyPr>
          <a:lstStyle/>
          <a:p>
            <a:pPr marL="0" indent="0">
              <a:buNone/>
            </a:pPr>
            <a:r>
              <a:rPr lang="en-US" sz="5900" dirty="0" smtClean="0"/>
              <a:t>Basis for Labor Estimates (cont’d</a:t>
            </a:r>
            <a:r>
              <a:rPr lang="en-US" sz="5000" dirty="0" smtClean="0"/>
              <a:t>)</a:t>
            </a:r>
          </a:p>
          <a:p>
            <a:pPr marL="0" indent="0">
              <a:buNone/>
            </a:pPr>
            <a:endParaRPr lang="en-US" sz="2800" dirty="0" smtClean="0"/>
          </a:p>
          <a:p>
            <a:pPr marL="0" indent="0">
              <a:buNone/>
            </a:pPr>
            <a:r>
              <a:rPr lang="en-US" sz="3800" b="0" dirty="0" smtClean="0"/>
              <a:t>Typically</a:t>
            </a:r>
            <a:r>
              <a:rPr lang="en-US" sz="3800" b="0" dirty="0"/>
              <a:t>, Labor BOEs would contain, but not be limited to, the following information</a:t>
            </a:r>
            <a:r>
              <a:rPr lang="en-US" sz="3800" b="0" dirty="0" smtClean="0"/>
              <a:t>:</a:t>
            </a:r>
          </a:p>
          <a:p>
            <a:pPr marL="0" indent="0">
              <a:buNone/>
            </a:pPr>
            <a:endParaRPr lang="en-US" sz="3800" b="0" dirty="0"/>
          </a:p>
          <a:p>
            <a:pPr lvl="0"/>
            <a:r>
              <a:rPr lang="en-US" sz="3800" b="0" dirty="0"/>
              <a:t>Work Breakdown Structure</a:t>
            </a:r>
          </a:p>
          <a:p>
            <a:pPr lvl="0"/>
            <a:r>
              <a:rPr lang="en-US" sz="3800" b="0" dirty="0"/>
              <a:t>Period of Performance showing start and stop dates</a:t>
            </a:r>
          </a:p>
          <a:p>
            <a:pPr lvl="0"/>
            <a:r>
              <a:rPr lang="en-US" sz="3800" b="0" dirty="0"/>
              <a:t>Labor Categories being priced, to include task descriptions</a:t>
            </a:r>
          </a:p>
          <a:p>
            <a:pPr lvl="0"/>
            <a:r>
              <a:rPr lang="en-US" sz="3800" b="0" dirty="0"/>
              <a:t>Time Phased hours</a:t>
            </a:r>
          </a:p>
          <a:p>
            <a:pPr lvl="0"/>
            <a:r>
              <a:rPr lang="en-US" sz="3800" b="0" dirty="0"/>
              <a:t>Complete rationale</a:t>
            </a:r>
          </a:p>
          <a:p>
            <a:pPr lvl="0"/>
            <a:r>
              <a:rPr lang="en-US" sz="3800" b="0" dirty="0"/>
              <a:t>Name of person who owns that BOE</a:t>
            </a:r>
          </a:p>
          <a:p>
            <a:pPr lvl="0"/>
            <a:r>
              <a:rPr lang="en-US" sz="3800" b="0" dirty="0"/>
              <a:t>Identification of any historical data utilized in the estimate</a:t>
            </a:r>
          </a:p>
          <a:p>
            <a:pPr lvl="0"/>
            <a:r>
              <a:rPr lang="en-US" sz="3800" b="0" dirty="0"/>
              <a:t>Cost estimating relationships forming all or part of the estimate</a:t>
            </a:r>
          </a:p>
          <a:p>
            <a:pPr lvl="0">
              <a:spcAft>
                <a:spcPts val="600"/>
              </a:spcAft>
            </a:pPr>
            <a:r>
              <a:rPr lang="en-US" sz="3800" b="0" dirty="0"/>
              <a:t>If man-months are used, must identify hours per man-month.</a:t>
            </a:r>
          </a:p>
          <a:p>
            <a:pPr marL="0" indent="0">
              <a:buNone/>
            </a:pPr>
            <a:r>
              <a:rPr lang="en-US" sz="3800" b="0" dirty="0"/>
              <a:t>The Offeror must also provide the basis for proposed labor rates and supporting data to include budgetary and trend data. The basis may be a Forward Pricing Rate Agreement (FPRA), Forward Pricing Rate Recommendation (FPRR), or a Forward Pricing Rate Proposal (FPRP) recently submitted to the Government for review.</a:t>
            </a:r>
          </a:p>
        </p:txBody>
      </p:sp>
      <p:sp>
        <p:nvSpPr>
          <p:cNvPr id="2" name="Title 1"/>
          <p:cNvSpPr>
            <a:spLocks noGrp="1"/>
          </p:cNvSpPr>
          <p:nvPr>
            <p:ph type="title"/>
          </p:nvPr>
        </p:nvSpPr>
        <p:spPr/>
        <p:txBody>
          <a:bodyPr>
            <a:normAutofit/>
          </a:bodyPr>
          <a:lstStyle/>
          <a:p>
            <a:r>
              <a:rPr lang="en-US" dirty="0">
                <a:solidFill>
                  <a:schemeClr val="bg1"/>
                </a:solidFill>
              </a:rPr>
              <a:t>Adequacy of Proposals – Direct Labor </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37</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053569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15289"/>
            <a:ext cx="8451669" cy="4990013"/>
          </a:xfrm>
        </p:spPr>
        <p:txBody>
          <a:bodyPr>
            <a:normAutofit fontScale="92500" lnSpcReduction="10000"/>
          </a:bodyPr>
          <a:lstStyle/>
          <a:p>
            <a:pPr marL="0" indent="0">
              <a:buNone/>
            </a:pPr>
            <a:r>
              <a:rPr lang="en-US" sz="3600" dirty="0" smtClean="0"/>
              <a:t>Indirect Costs</a:t>
            </a:r>
          </a:p>
          <a:p>
            <a:pPr marL="0" indent="0">
              <a:buNone/>
            </a:pPr>
            <a:endParaRPr lang="en-US" sz="1300" dirty="0" smtClean="0"/>
          </a:p>
          <a:p>
            <a:pPr marL="0" indent="0">
              <a:buNone/>
            </a:pPr>
            <a:r>
              <a:rPr lang="en-US" sz="2400" b="0" dirty="0" smtClean="0"/>
              <a:t>For Indirect Costs included in proposals at any tier, the following apply:</a:t>
            </a:r>
          </a:p>
          <a:p>
            <a:pPr marL="0" indent="0">
              <a:buNone/>
            </a:pPr>
            <a:endParaRPr lang="en-US" sz="1200" b="0" dirty="0"/>
          </a:p>
          <a:p>
            <a:pPr>
              <a:spcAft>
                <a:spcPts val="600"/>
              </a:spcAft>
            </a:pPr>
            <a:r>
              <a:rPr lang="en-US" sz="2400" b="0" dirty="0" smtClean="0"/>
              <a:t>The proposal shall indicate how indirect costs have been computed and applied, including time-phased cost breakdowns  </a:t>
            </a:r>
          </a:p>
          <a:p>
            <a:pPr>
              <a:spcAft>
                <a:spcPts val="600"/>
              </a:spcAft>
            </a:pPr>
            <a:r>
              <a:rPr lang="en-US" sz="2400" b="0" dirty="0" smtClean="0"/>
              <a:t>For each year of the period of performance, the rates utilized must be supported by a discrete sales forecast and detailed firm/budgetary data in order to provide a solid basis for evaluating their overall reasonableness.  </a:t>
            </a:r>
            <a:r>
              <a:rPr lang="en-US" sz="2400" dirty="0" smtClean="0"/>
              <a:t>The use of flat-lined rates is prohibited</a:t>
            </a:r>
          </a:p>
          <a:p>
            <a:r>
              <a:rPr lang="en-US" sz="2400" b="0" dirty="0" smtClean="0"/>
              <a:t>The proposal shall indicate the rates utilized and provide an appropriate explanation</a:t>
            </a:r>
          </a:p>
          <a:p>
            <a:pPr marL="0" indent="0">
              <a:buNone/>
            </a:pPr>
            <a:endParaRPr lang="en-US" sz="38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Indirect Costs </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454791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a:bodyPr>
          <a:lstStyle/>
          <a:p>
            <a:pPr marL="0" indent="0">
              <a:buNone/>
            </a:pPr>
            <a:r>
              <a:rPr lang="en-US" sz="2800" dirty="0"/>
              <a:t>Other Direct Costs (ODC</a:t>
            </a:r>
            <a:r>
              <a:rPr lang="en-US" sz="2800" dirty="0" smtClean="0"/>
              <a:t>)</a:t>
            </a:r>
          </a:p>
          <a:p>
            <a:pPr marL="0" indent="0">
              <a:buNone/>
            </a:pPr>
            <a:r>
              <a:rPr lang="en-US" sz="2000" dirty="0" smtClean="0"/>
              <a:t>  </a:t>
            </a:r>
            <a:endParaRPr lang="en-US" sz="2000" dirty="0"/>
          </a:p>
          <a:p>
            <a:pPr marL="0" indent="0">
              <a:buNone/>
            </a:pPr>
            <a:r>
              <a:rPr lang="en-US" sz="2000" b="0" dirty="0"/>
              <a:t>Other Direct Costs (ODCs) The term Other Direct Costs (ODC) is a loosely defined term that refers to anything </a:t>
            </a:r>
            <a:r>
              <a:rPr lang="en-US" sz="2000" i="1" dirty="0"/>
              <a:t>charged directly to a contract not otherwise included as Direct Material or Direct Labor</a:t>
            </a:r>
            <a:r>
              <a:rPr lang="en-US" sz="2000" b="0" dirty="0"/>
              <a:t>. Examples of items often classified as ODC include</a:t>
            </a:r>
            <a:r>
              <a:rPr lang="en-US" sz="2000" b="0" dirty="0" smtClean="0"/>
              <a:t>:</a:t>
            </a:r>
          </a:p>
          <a:p>
            <a:pPr marL="0" indent="0">
              <a:buNone/>
            </a:pPr>
            <a:endParaRPr lang="en-US" sz="2000" b="0" dirty="0"/>
          </a:p>
          <a:p>
            <a:pPr lvl="0"/>
            <a:r>
              <a:rPr lang="en-US" sz="2000" b="0" dirty="0"/>
              <a:t>Special tooling </a:t>
            </a:r>
          </a:p>
          <a:p>
            <a:pPr lvl="0"/>
            <a:r>
              <a:rPr lang="en-US" sz="2000" b="0" dirty="0"/>
              <a:t>Special test equipment</a:t>
            </a:r>
          </a:p>
          <a:p>
            <a:pPr lvl="0"/>
            <a:r>
              <a:rPr lang="en-US" sz="2000" b="0" dirty="0"/>
              <a:t>Outside consulting</a:t>
            </a:r>
          </a:p>
          <a:p>
            <a:pPr lvl="0"/>
            <a:r>
              <a:rPr lang="en-US" sz="2000" b="0" dirty="0"/>
              <a:t>Outside processing not receiving Material overhead </a:t>
            </a:r>
          </a:p>
          <a:p>
            <a:r>
              <a:rPr lang="en-US" sz="2000" b="0" dirty="0"/>
              <a:t>Travel (most common)</a:t>
            </a:r>
            <a:endParaRPr lang="en-US" sz="38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Other Direct Costs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39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46327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457200" y="274638"/>
            <a:ext cx="7848600" cy="563562"/>
          </a:xfrm>
          <a:prstGeom prst="rect">
            <a:avLst/>
          </a:prstGeom>
        </p:spPr>
        <p:txBody>
          <a:bodyPr vert="horz" lIns="91440" tIns="45720" rIns="91440" bIns="45720" rtlCol="0" anchor="ctr">
            <a:noAutofit/>
          </a:bodyPr>
          <a:lstStyle>
            <a:lvl1pPr algn="l" defTabSz="457200" rtl="0" eaLnBrk="1" latinLnBrk="0" hangingPunct="1">
              <a:spcBef>
                <a:spcPct val="0"/>
              </a:spcBef>
              <a:buNone/>
              <a:defRPr sz="2800" b="1" i="1" kern="1200">
                <a:solidFill>
                  <a:srgbClr val="FFFFFF"/>
                </a:solidFill>
                <a:latin typeface="Arial"/>
                <a:ea typeface="+mj-ea"/>
                <a:cs typeface="Arial"/>
              </a:defRPr>
            </a:lvl1pPr>
          </a:lstStyle>
          <a:p>
            <a:r>
              <a:rPr lang="en-US" dirty="0">
                <a:solidFill>
                  <a:schemeClr val="bg1"/>
                </a:solidFill>
              </a:rPr>
              <a:t>Adequacy of Proposals – Background</a:t>
            </a:r>
            <a:endParaRPr lang="en-US" dirty="0"/>
          </a:p>
        </p:txBody>
      </p:sp>
      <p:sp>
        <p:nvSpPr>
          <p:cNvPr id="6147" name="Rectangle 8"/>
          <p:cNvSpPr>
            <a:spLocks noGrp="1" noChangeArrowheads="1"/>
          </p:cNvSpPr>
          <p:nvPr>
            <p:ph idx="1"/>
          </p:nvPr>
        </p:nvSpPr>
        <p:spPr>
          <a:xfrm>
            <a:off x="698025" y="1600937"/>
            <a:ext cx="7736163" cy="4847370"/>
          </a:xfrm>
        </p:spPr>
        <p:txBody>
          <a:bodyPr>
            <a:normAutofit/>
          </a:bodyPr>
          <a:lstStyle/>
          <a:p>
            <a:pPr marL="0" indent="0">
              <a:buNone/>
            </a:pPr>
            <a:r>
              <a:rPr lang="en-US" sz="2800" dirty="0"/>
              <a:t>Background </a:t>
            </a:r>
            <a:r>
              <a:rPr lang="en-US" sz="2800" dirty="0" smtClean="0"/>
              <a:t>Information</a:t>
            </a:r>
          </a:p>
          <a:p>
            <a:pPr marL="0" indent="0">
              <a:buNone/>
            </a:pPr>
            <a:endParaRPr lang="en-US" dirty="0"/>
          </a:p>
          <a:p>
            <a:pPr marL="0" indent="0">
              <a:spcAft>
                <a:spcPts val="600"/>
              </a:spcAft>
              <a:buNone/>
            </a:pPr>
            <a:r>
              <a:rPr lang="en-US" b="0" dirty="0"/>
              <a:t>We must understand the nature and purpose of proposals to assure proposal adequacy. As you navigate through the sections that follow, imagine yourself in the role of Government auditor (e.g., DCMA, DCAA) as you consider the necessity and effectiveness of current, accurate and complete certified cost or pricing data. </a:t>
            </a:r>
          </a:p>
          <a:p>
            <a:pPr marL="0" indent="0">
              <a:buNone/>
            </a:pPr>
            <a:r>
              <a:rPr lang="en-US" b="0" dirty="0"/>
              <a:t>This section contains the background information needed to understand how the Government uses proposals and why so much effort is spent to ensure they are adequate.</a:t>
            </a:r>
          </a:p>
        </p:txBody>
      </p:sp>
      <p:sp>
        <p:nvSpPr>
          <p:cNvPr id="5" name="Slide Number Placeholder 4"/>
          <p:cNvSpPr>
            <a:spLocks noGrp="1"/>
          </p:cNvSpPr>
          <p:nvPr>
            <p:ph type="sldNum" sz="quarter" idx="12"/>
          </p:nvPr>
        </p:nvSpPr>
        <p:spPr/>
        <p:txBody>
          <a:bodyPr/>
          <a:lstStyle/>
          <a:p>
            <a:fld id="{DC0FFF37-D567-E643-9A46-5D07AFC4A4E1}" type="slidenum">
              <a:rPr lang="en-US" smtClean="0"/>
              <a:t>4</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7747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Adequacy of Proposals – Other Direct Costs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4083723"/>
              </p:ext>
            </p:extLst>
          </p:nvPr>
        </p:nvGraphicFramePr>
        <p:xfrm>
          <a:off x="359228" y="2834638"/>
          <a:ext cx="8477795" cy="3526970"/>
        </p:xfrm>
        <a:graphic>
          <a:graphicData uri="http://schemas.openxmlformats.org/drawingml/2006/table">
            <a:tbl>
              <a:tblPr firstRow="1" firstCol="1" bandRow="1">
                <a:tableStyleId>{5C22544A-7EE6-4342-B048-85BDC9FD1C3A}</a:tableStyleId>
              </a:tblPr>
              <a:tblGrid>
                <a:gridCol w="1049718"/>
                <a:gridCol w="389324"/>
                <a:gridCol w="597630"/>
                <a:gridCol w="455727"/>
                <a:gridCol w="510304"/>
                <a:gridCol w="765003"/>
                <a:gridCol w="497571"/>
                <a:gridCol w="487564"/>
                <a:gridCol w="476649"/>
                <a:gridCol w="825039"/>
                <a:gridCol w="805936"/>
                <a:gridCol w="765003"/>
                <a:gridCol w="852327"/>
              </a:tblGrid>
              <a:tr h="927307">
                <a:tc>
                  <a:txBody>
                    <a:bodyPr/>
                    <a:lstStyle/>
                    <a:p>
                      <a:pPr marL="0" marR="0" algn="ctr">
                        <a:lnSpc>
                          <a:spcPct val="115000"/>
                        </a:lnSpc>
                        <a:spcBef>
                          <a:spcPts val="0"/>
                        </a:spcBef>
                        <a:spcAft>
                          <a:spcPts val="1000"/>
                        </a:spcAft>
                      </a:pPr>
                      <a:r>
                        <a:rPr lang="en-US" sz="750" dirty="0">
                          <a:effectLst/>
                        </a:rPr>
                        <a:t>City/State</a:t>
                      </a:r>
                      <a:endParaRPr lang="en-US" sz="11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Trips</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dirty="0">
                          <a:effectLst/>
                        </a:rPr>
                        <a:t>Persons</a:t>
                      </a:r>
                      <a:endParaRPr lang="en-US" sz="1100" dirty="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Days</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Airfare</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Total Airfare</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Lodging</a:t>
                      </a:r>
                      <a:endParaRPr lang="en-US" sz="1100">
                        <a:effectLst/>
                        <a:latin typeface="Calibri"/>
                        <a:ea typeface="Calibri"/>
                        <a:cs typeface="Times New Roman"/>
                      </a:endParaRPr>
                    </a:p>
                  </a:txBody>
                  <a:tcPr marL="9525" marR="9525" marT="9525" marB="9525"/>
                </a:tc>
                <a:tc>
                  <a:txBody>
                    <a:bodyPr/>
                    <a:lstStyle/>
                    <a:p>
                      <a:pPr marL="0" marR="0" algn="ctr">
                        <a:lnSpc>
                          <a:spcPct val="115000"/>
                        </a:lnSpc>
                        <a:spcBef>
                          <a:spcPts val="0"/>
                        </a:spcBef>
                        <a:spcAft>
                          <a:spcPts val="1000"/>
                        </a:spcAft>
                      </a:pPr>
                      <a:r>
                        <a:rPr lang="en-US" sz="750">
                          <a:effectLst/>
                        </a:rPr>
                        <a:t>Total Lodging</a:t>
                      </a:r>
                      <a:endParaRPr lang="en-US" sz="1100">
                        <a:effectLst/>
                        <a:latin typeface="Calibri"/>
                        <a:ea typeface="Calibri"/>
                        <a:cs typeface="Times New Roman"/>
                      </a:endParaRPr>
                    </a:p>
                  </a:txBody>
                  <a:tcPr marL="9525" marR="9525" marT="9525" marB="9525"/>
                </a:tc>
                <a:tc>
                  <a:txBody>
                    <a:bodyPr/>
                    <a:lstStyle/>
                    <a:p>
                      <a:pPr marL="0" marR="0" algn="ctr">
                        <a:lnSpc>
                          <a:spcPct val="115000"/>
                        </a:lnSpc>
                        <a:spcBef>
                          <a:spcPts val="0"/>
                        </a:spcBef>
                        <a:spcAft>
                          <a:spcPts val="1000"/>
                        </a:spcAft>
                      </a:pPr>
                      <a:r>
                        <a:rPr lang="en-US" sz="750">
                          <a:effectLst/>
                        </a:rPr>
                        <a:t>Per Diem</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Total </a:t>
                      </a:r>
                      <a:br>
                        <a:rPr lang="en-US" sz="750">
                          <a:effectLst/>
                        </a:rPr>
                      </a:br>
                      <a:r>
                        <a:rPr lang="en-US" sz="750">
                          <a:effectLst/>
                        </a:rPr>
                        <a:t>Per Diem</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Car Rental</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Total Car Rental</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Grand Total </a:t>
                      </a:r>
                      <a:endParaRPr lang="en-US" sz="1100">
                        <a:effectLst/>
                        <a:latin typeface="Calibri"/>
                        <a:ea typeface="Calibri"/>
                        <a:cs typeface="Times New Roman"/>
                      </a:endParaRPr>
                    </a:p>
                  </a:txBody>
                  <a:tcPr marL="9525" marR="9525" marT="9525" marB="9525" anchor="ctr"/>
                </a:tc>
              </a:tr>
              <a:tr h="612867">
                <a:tc>
                  <a:txBody>
                    <a:bodyPr/>
                    <a:lstStyle/>
                    <a:p>
                      <a:pPr marL="0" marR="0">
                        <a:lnSpc>
                          <a:spcPct val="115000"/>
                        </a:lnSpc>
                        <a:spcBef>
                          <a:spcPts val="0"/>
                        </a:spcBef>
                        <a:spcAft>
                          <a:spcPts val="1000"/>
                        </a:spcAft>
                      </a:pPr>
                      <a:r>
                        <a:rPr lang="en-US" sz="750">
                          <a:effectLst/>
                        </a:rPr>
                        <a:t>Washington D.C.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4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2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3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$198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$1,584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$105</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$2,520</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$103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$2,472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$49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$1,176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$7,752 </a:t>
                      </a:r>
                      <a:endParaRPr lang="en-US" sz="1100">
                        <a:effectLst/>
                        <a:latin typeface="Calibri"/>
                        <a:ea typeface="Calibri"/>
                        <a:cs typeface="Times New Roman"/>
                      </a:endParaRPr>
                    </a:p>
                  </a:txBody>
                  <a:tcPr marL="9525" marR="9525" marT="9525" marB="9525" anchor="ctr"/>
                </a:tc>
              </a:tr>
              <a:tr h="612867">
                <a:tc>
                  <a:txBody>
                    <a:bodyPr/>
                    <a:lstStyle/>
                    <a:p>
                      <a:pPr marL="0" marR="0">
                        <a:lnSpc>
                          <a:spcPct val="115000"/>
                        </a:lnSpc>
                        <a:spcBef>
                          <a:spcPts val="0"/>
                        </a:spcBef>
                        <a:spcAft>
                          <a:spcPts val="1000"/>
                        </a:spcAft>
                      </a:pPr>
                      <a:r>
                        <a:rPr lang="en-US" sz="750">
                          <a:effectLst/>
                        </a:rPr>
                        <a:t>Dallas, TX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1</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4</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8</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$245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980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$120</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dirty="0">
                          <a:effectLst/>
                        </a:rPr>
                        <a:t>$3,840</a:t>
                      </a:r>
                      <a:endParaRPr lang="en-US" sz="1100" dirty="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$90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2,880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$35</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280</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$7,980</a:t>
                      </a:r>
                      <a:endParaRPr lang="en-US" sz="1100">
                        <a:effectLst/>
                        <a:latin typeface="Calibri"/>
                        <a:ea typeface="Calibri"/>
                        <a:cs typeface="Times New Roman"/>
                      </a:endParaRPr>
                    </a:p>
                  </a:txBody>
                  <a:tcPr marL="9525" marR="9525" marT="9525" marB="9525" anchor="ctr"/>
                </a:tc>
              </a:tr>
              <a:tr h="612867">
                <a:tc>
                  <a:txBody>
                    <a:bodyPr/>
                    <a:lstStyle/>
                    <a:p>
                      <a:pPr marL="0" marR="0">
                        <a:lnSpc>
                          <a:spcPct val="115000"/>
                        </a:lnSpc>
                        <a:spcBef>
                          <a:spcPts val="0"/>
                        </a:spcBef>
                        <a:spcAft>
                          <a:spcPts val="1000"/>
                        </a:spcAft>
                      </a:pPr>
                      <a:r>
                        <a:rPr lang="en-US" sz="750">
                          <a:effectLst/>
                        </a:rPr>
                        <a:t>San Diego, CA</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2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2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3</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$540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2160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$140</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$1,680</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$103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1,236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$40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240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$5,316</a:t>
                      </a:r>
                      <a:endParaRPr lang="en-US" sz="1100">
                        <a:effectLst/>
                        <a:latin typeface="Calibri"/>
                        <a:ea typeface="Calibri"/>
                        <a:cs typeface="Times New Roman"/>
                      </a:endParaRPr>
                    </a:p>
                  </a:txBody>
                  <a:tcPr marL="9525" marR="9525" marT="9525" marB="9525" anchor="ctr"/>
                </a:tc>
              </a:tr>
              <a:tr h="761062">
                <a:tc>
                  <a:txBody>
                    <a:bodyPr/>
                    <a:lstStyle/>
                    <a:p>
                      <a:pPr marL="0" marR="0" algn="ctr">
                        <a:lnSpc>
                          <a:spcPct val="115000"/>
                        </a:lnSpc>
                        <a:spcBef>
                          <a:spcPts val="0"/>
                        </a:spcBef>
                        <a:spcAft>
                          <a:spcPts val="1000"/>
                        </a:spcAft>
                      </a:pPr>
                      <a:r>
                        <a:rPr lang="en-US" sz="750">
                          <a:effectLst/>
                        </a:rPr>
                        <a:t>Total</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$4,724</a:t>
                      </a:r>
                      <a:br>
                        <a:rPr lang="en-US" sz="750">
                          <a:effectLst/>
                        </a:rPr>
                      </a:b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$8,040 </a:t>
                      </a:r>
                      <a:endParaRPr lang="en-US" sz="1100">
                        <a:effectLst/>
                        <a:latin typeface="Calibri"/>
                        <a:ea typeface="Calibri"/>
                        <a:cs typeface="Times New Roman"/>
                      </a:endParaRPr>
                    </a:p>
                  </a:txBody>
                  <a:tcPr marL="9525" marR="9525" marT="9525" marB="9525"/>
                </a:tc>
                <a:tc>
                  <a:txBody>
                    <a:bodyPr/>
                    <a:lstStyle/>
                    <a:p>
                      <a:pPr marL="0" marR="0" algn="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$6,588</a:t>
                      </a:r>
                      <a:br>
                        <a:rPr lang="en-US" sz="750">
                          <a:effectLst/>
                        </a:rPr>
                      </a:b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 </a:t>
                      </a: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a:effectLst/>
                        </a:rPr>
                        <a:t>$1,696</a:t>
                      </a:r>
                      <a:br>
                        <a:rPr lang="en-US" sz="750">
                          <a:effectLst/>
                        </a:rPr>
                      </a:br>
                      <a:endParaRPr lang="en-US" sz="1100">
                        <a:effectLst/>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750" dirty="0">
                          <a:effectLst/>
                        </a:rPr>
                        <a:t>$21,048</a:t>
                      </a:r>
                      <a:br>
                        <a:rPr lang="en-US" sz="750" dirty="0">
                          <a:effectLst/>
                        </a:rPr>
                      </a:br>
                      <a:endParaRPr lang="en-US" sz="1100" dirty="0">
                        <a:effectLst/>
                        <a:latin typeface="Calibri"/>
                        <a:ea typeface="Calibri"/>
                        <a:cs typeface="Times New Roman"/>
                      </a:endParaRPr>
                    </a:p>
                  </a:txBody>
                  <a:tcPr marL="9525" marR="9525" marT="9525" marB="9525" anchor="ctr"/>
                </a:tc>
              </a:tr>
            </a:tbl>
          </a:graphicData>
        </a:graphic>
      </p:graphicFrame>
      <p:sp>
        <p:nvSpPr>
          <p:cNvPr id="6" name="TextBox 5"/>
          <p:cNvSpPr txBox="1"/>
          <p:nvPr/>
        </p:nvSpPr>
        <p:spPr>
          <a:xfrm>
            <a:off x="653143" y="1358531"/>
            <a:ext cx="7889966" cy="1446550"/>
          </a:xfrm>
          <a:prstGeom prst="rect">
            <a:avLst/>
          </a:prstGeom>
          <a:noFill/>
        </p:spPr>
        <p:txBody>
          <a:bodyPr wrap="square" rtlCol="0">
            <a:spAutoFit/>
          </a:bodyPr>
          <a:lstStyle/>
          <a:p>
            <a:r>
              <a:rPr lang="en-US" sz="2800" dirty="0"/>
              <a:t>General </a:t>
            </a:r>
            <a:r>
              <a:rPr lang="en-US" sz="2800" dirty="0" smtClean="0"/>
              <a:t>Requirements</a:t>
            </a:r>
          </a:p>
          <a:p>
            <a:endParaRPr lang="en-US" dirty="0"/>
          </a:p>
          <a:p>
            <a:r>
              <a:rPr lang="en-US" b="0" dirty="0"/>
              <a:t>If the Offeror proposes travel costs, it might show the basis for the proposed travel costs as follows:</a:t>
            </a:r>
          </a:p>
        </p:txBody>
      </p:sp>
      <p:sp>
        <p:nvSpPr>
          <p:cNvPr id="7" name="Slide Number Placeholder 6"/>
          <p:cNvSpPr>
            <a:spLocks noGrp="1"/>
          </p:cNvSpPr>
          <p:nvPr>
            <p:ph type="sldNum" sz="quarter" idx="12"/>
          </p:nvPr>
        </p:nvSpPr>
        <p:spPr/>
        <p:txBody>
          <a:bodyPr/>
          <a:lstStyle/>
          <a:p>
            <a:fld id="{DC0FFF37-D567-E643-9A46-5D07AFC4A4E1}" type="slidenum">
              <a:rPr lang="en-US" smtClean="0"/>
              <a:t>40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438667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619793"/>
            <a:ext cx="8451669" cy="4990013"/>
          </a:xfrm>
        </p:spPr>
        <p:txBody>
          <a:bodyPr>
            <a:normAutofit fontScale="70000" lnSpcReduction="20000"/>
          </a:bodyPr>
          <a:lstStyle/>
          <a:p>
            <a:pPr marL="0" indent="0">
              <a:buNone/>
            </a:pPr>
            <a:r>
              <a:rPr lang="en-US" sz="4000" dirty="0"/>
              <a:t>Basis for </a:t>
            </a:r>
            <a:r>
              <a:rPr lang="en-US" sz="4000" dirty="0" smtClean="0"/>
              <a:t>Pricing</a:t>
            </a:r>
          </a:p>
          <a:p>
            <a:pPr marL="0" indent="0">
              <a:buNone/>
            </a:pPr>
            <a:endParaRPr lang="en-US" sz="2800" dirty="0"/>
          </a:p>
          <a:p>
            <a:pPr marL="0" indent="0">
              <a:buNone/>
            </a:pPr>
            <a:r>
              <a:rPr lang="en-US" sz="2800" b="0" dirty="0"/>
              <a:t>Cost details alone are often insufficient. </a:t>
            </a:r>
            <a:r>
              <a:rPr lang="en-US" sz="2800" b="0" dirty="0">
                <a:solidFill>
                  <a:srgbClr val="C00000"/>
                </a:solidFill>
              </a:rPr>
              <a:t>FAR 15.408, Table 15-2</a:t>
            </a:r>
            <a:r>
              <a:rPr lang="en-US" sz="2800" b="0" dirty="0"/>
              <a:t> requires the Offeror to provide the basis for estimate. This is often satisfied by a narrative description of the costs. For example, the Offeror should: </a:t>
            </a:r>
            <a:endParaRPr lang="en-US" sz="2800" b="0" dirty="0" smtClean="0"/>
          </a:p>
          <a:p>
            <a:pPr marL="0" indent="0">
              <a:buNone/>
            </a:pPr>
            <a:endParaRPr lang="en-US" sz="2800" b="0" dirty="0"/>
          </a:p>
          <a:p>
            <a:pPr lvl="0">
              <a:spcAft>
                <a:spcPts val="600"/>
              </a:spcAft>
            </a:pPr>
            <a:r>
              <a:rPr lang="en-US" sz="2800" b="0" dirty="0"/>
              <a:t>Provide justification for the trips. Are they required by the contract? Are they necessary for coordination with subcontractors? </a:t>
            </a:r>
          </a:p>
          <a:p>
            <a:pPr lvl="0">
              <a:spcAft>
                <a:spcPts val="600"/>
              </a:spcAft>
            </a:pPr>
            <a:r>
              <a:rPr lang="en-US" sz="2800" b="0" dirty="0"/>
              <a:t>Explain the basis for the proposed airfares, per diem, and car rental. Are the airfares based on current commercial rates adjusted for projected changes? Are the per diem rates based on established company rates or CONUS as published by the Government? What is the basis for the proposed rental car rates?</a:t>
            </a:r>
          </a:p>
          <a:p>
            <a:pPr marL="0" indent="0">
              <a:buNone/>
            </a:pPr>
            <a:r>
              <a:rPr lang="en-US" sz="2800" b="0" dirty="0"/>
              <a:t>Similar details should be provided for any other proposed ODC. Special tooling, for example, should show the description of the tooling, quantities required, and unit prices.</a:t>
            </a:r>
            <a:endParaRPr lang="en-US" sz="38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Other Direct Costs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41</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179705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52697" y="1619793"/>
            <a:ext cx="8451669" cy="5238207"/>
          </a:xfrm>
        </p:spPr>
        <p:txBody>
          <a:bodyPr>
            <a:normAutofit fontScale="47500" lnSpcReduction="20000"/>
          </a:bodyPr>
          <a:lstStyle/>
          <a:p>
            <a:pPr marL="0" indent="0">
              <a:buNone/>
            </a:pPr>
            <a:r>
              <a:rPr lang="en-US" sz="5900" dirty="0" smtClean="0"/>
              <a:t>Royalties</a:t>
            </a:r>
          </a:p>
          <a:p>
            <a:pPr marL="0" indent="0">
              <a:buNone/>
            </a:pPr>
            <a:endParaRPr lang="en-US" sz="2800" dirty="0"/>
          </a:p>
          <a:p>
            <a:pPr marL="0" indent="0">
              <a:buNone/>
            </a:pPr>
            <a:r>
              <a:rPr lang="en-US" sz="3800" b="0" dirty="0"/>
              <a:t>If royalties exceed $1,500, the Offeror must provide the following information on a separate page for each separate royalty or license </a:t>
            </a:r>
            <a:r>
              <a:rPr lang="en-US" sz="3800" b="0" dirty="0" smtClean="0"/>
              <a:t>fee:</a:t>
            </a:r>
          </a:p>
          <a:p>
            <a:pPr marL="0" indent="0">
              <a:buNone/>
            </a:pPr>
            <a:endParaRPr lang="en-US" sz="3800" b="0" dirty="0"/>
          </a:p>
          <a:p>
            <a:pPr marL="514350" lvl="0" indent="-514350">
              <a:buFont typeface="+mj-lt"/>
              <a:buAutoNum type="arabicPeriod"/>
            </a:pPr>
            <a:r>
              <a:rPr lang="en-US" sz="3800" b="0" dirty="0"/>
              <a:t>Name and address of licensor.</a:t>
            </a:r>
          </a:p>
          <a:p>
            <a:pPr marL="514350" lvl="0" indent="-514350">
              <a:buFont typeface="+mj-lt"/>
              <a:buAutoNum type="arabicPeriod"/>
            </a:pPr>
            <a:r>
              <a:rPr lang="en-US" sz="3800" b="0" dirty="0"/>
              <a:t>Date of license agreement.</a:t>
            </a:r>
          </a:p>
          <a:p>
            <a:pPr marL="514350" lvl="0" indent="-514350">
              <a:buFont typeface="+mj-lt"/>
              <a:buAutoNum type="arabicPeriod"/>
            </a:pPr>
            <a:r>
              <a:rPr lang="en-US" sz="3800" b="0" dirty="0"/>
              <a:t>Patent numbers.</a:t>
            </a:r>
          </a:p>
          <a:p>
            <a:pPr marL="514350" lvl="0" indent="-514350">
              <a:buFont typeface="+mj-lt"/>
              <a:buAutoNum type="arabicPeriod"/>
            </a:pPr>
            <a:r>
              <a:rPr lang="en-US" sz="3800" b="0" dirty="0"/>
              <a:t>Patent application serial numbers, or other basis on which royalty is payable.</a:t>
            </a:r>
          </a:p>
          <a:p>
            <a:pPr marL="514350" lvl="0" indent="-514350">
              <a:buFont typeface="+mj-lt"/>
              <a:buAutoNum type="arabicPeriod"/>
            </a:pPr>
            <a:r>
              <a:rPr lang="en-US" sz="3800" b="0" dirty="0"/>
              <a:t>Brief description (including any part or model numbers of each contract item or component on which royalty is payable).</a:t>
            </a:r>
          </a:p>
          <a:p>
            <a:pPr marL="514350" lvl="0" indent="-514350">
              <a:buFont typeface="+mj-lt"/>
              <a:buAutoNum type="arabicPeriod"/>
            </a:pPr>
            <a:r>
              <a:rPr lang="en-US" sz="3800" b="0" dirty="0"/>
              <a:t>Percentage or dollar rate of royalty per unit.</a:t>
            </a:r>
          </a:p>
          <a:p>
            <a:pPr marL="514350" lvl="0" indent="-514350">
              <a:buFont typeface="+mj-lt"/>
              <a:buAutoNum type="arabicPeriod"/>
            </a:pPr>
            <a:r>
              <a:rPr lang="en-US" sz="3800" b="0" dirty="0"/>
              <a:t>Unit price of contract item.</a:t>
            </a:r>
          </a:p>
          <a:p>
            <a:pPr marL="514350" lvl="0" indent="-514350">
              <a:buFont typeface="+mj-lt"/>
              <a:buAutoNum type="arabicPeriod"/>
            </a:pPr>
            <a:r>
              <a:rPr lang="en-US" sz="3800" b="0" dirty="0"/>
              <a:t>Number of units.</a:t>
            </a:r>
          </a:p>
          <a:p>
            <a:pPr marL="514350" lvl="0" indent="-514350">
              <a:buFont typeface="+mj-lt"/>
              <a:buAutoNum type="arabicPeriod"/>
            </a:pPr>
            <a:r>
              <a:rPr lang="en-US" sz="3800" b="0" dirty="0"/>
              <a:t>Total dollar amount of royalties.</a:t>
            </a:r>
          </a:p>
          <a:p>
            <a:pPr marL="514350" indent="-514350">
              <a:buFont typeface="+mj-lt"/>
              <a:buAutoNum type="arabicPeriod"/>
            </a:pPr>
            <a:r>
              <a:rPr lang="en-US" sz="3800" b="0" dirty="0"/>
              <a:t>If specifically requested by the SCM professional, a copy of the current license agreement and identification of applicable claims of specific patents (see </a:t>
            </a:r>
            <a:r>
              <a:rPr lang="en-US" sz="3800" b="0" dirty="0">
                <a:solidFill>
                  <a:srgbClr val="C00000"/>
                </a:solidFill>
              </a:rPr>
              <a:t>FAR 27.202</a:t>
            </a:r>
            <a:r>
              <a:rPr lang="en-US" sz="3800" b="0" dirty="0"/>
              <a:t> and </a:t>
            </a:r>
            <a:r>
              <a:rPr lang="en-US" sz="3800" b="0" dirty="0">
                <a:solidFill>
                  <a:srgbClr val="C00000"/>
                </a:solidFill>
              </a:rPr>
              <a:t>31.205-37</a:t>
            </a:r>
            <a:r>
              <a:rPr lang="en-US" sz="3800" b="0" dirty="0"/>
              <a:t>)</a:t>
            </a:r>
            <a:endParaRPr lang="en-US" sz="51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Royalties</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42</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017190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476100"/>
            <a:ext cx="8451669" cy="5381899"/>
          </a:xfrm>
        </p:spPr>
        <p:txBody>
          <a:bodyPr>
            <a:normAutofit fontScale="92500"/>
          </a:bodyPr>
          <a:lstStyle/>
          <a:p>
            <a:pPr marL="0" indent="0">
              <a:buNone/>
            </a:pPr>
            <a:r>
              <a:rPr lang="en-US" sz="2800" dirty="0"/>
              <a:t>Proposal Adequacy </a:t>
            </a:r>
            <a:r>
              <a:rPr lang="en-US" sz="2800" dirty="0" smtClean="0"/>
              <a:t>Checklist (F330)</a:t>
            </a:r>
          </a:p>
          <a:p>
            <a:pPr marL="0" indent="0">
              <a:buNone/>
            </a:pPr>
            <a:endParaRPr lang="en-US" sz="1300" dirty="0"/>
          </a:p>
          <a:p>
            <a:pPr marL="0" indent="0">
              <a:spcAft>
                <a:spcPts val="600"/>
              </a:spcAft>
              <a:buNone/>
            </a:pPr>
            <a:r>
              <a:rPr lang="en-US" b="0" dirty="0"/>
              <a:t>The Government expects Lockheed Martin and its Global Supply Chain to submit proposals that are compliant with the FAR and DFARS requirements for adequacy and can be relied upon as a basis for negotiating fair and reasonable prices.  To help insure that Lockheed Martin receives an adequate proposal from each Offeror, all Offerors are required to submit a Proposal Adequacy Checklist as part of their proposal submittal when specified as a requirement of the solicitation.  This Proposal Checklist is an essential aid in assisting the Offeror in assuring that all adequacy requirements have been addressed during the proposal preparation phase and in assisting Lockheed Martin in its </a:t>
            </a:r>
            <a:r>
              <a:rPr lang="en-US" b="0" dirty="0" smtClean="0"/>
              <a:t>adequacy verification.  The F330 is located at:</a:t>
            </a:r>
          </a:p>
          <a:p>
            <a:pPr marL="0" indent="0">
              <a:spcAft>
                <a:spcPts val="600"/>
              </a:spcAft>
              <a:buNone/>
            </a:pPr>
            <a:r>
              <a:rPr lang="en-US" b="0" dirty="0" smtClean="0"/>
              <a:t> </a:t>
            </a:r>
            <a:r>
              <a:rPr lang="en-US" b="0" dirty="0">
                <a:hlinkClick r:id="rId2"/>
              </a:rPr>
              <a:t>http://</a:t>
            </a:r>
            <a:r>
              <a:rPr lang="en-US" b="0" dirty="0" smtClean="0">
                <a:hlinkClick r:id="rId2"/>
              </a:rPr>
              <a:t>policy.global.lmco.com/p3/lockmart/corpfunctional/lmaps/f330.docx</a:t>
            </a:r>
            <a:endParaRPr lang="en-US" b="0" dirty="0" smtClean="0"/>
          </a:p>
          <a:p>
            <a:pPr marL="0" indent="0">
              <a:buNone/>
            </a:pPr>
            <a:r>
              <a:rPr lang="en-US" b="0" dirty="0" smtClean="0"/>
              <a:t>(right click on URL; then choose “Open Hyperlink”)</a:t>
            </a:r>
          </a:p>
          <a:p>
            <a:pPr marL="0" indent="0">
              <a:buNone/>
            </a:pPr>
            <a:endParaRPr lang="en-US" b="0" dirty="0" smtClean="0"/>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5151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5"/>
            <a:ext cx="8451669" cy="5238207"/>
          </a:xfrm>
        </p:spPr>
        <p:txBody>
          <a:bodyPr>
            <a:normAutofit/>
          </a:bodyPr>
          <a:lstStyle/>
          <a:p>
            <a:pPr marL="0" indent="0">
              <a:buNone/>
            </a:pPr>
            <a:r>
              <a:rPr lang="en-US" sz="2800" dirty="0"/>
              <a:t>DFARS Requirement for a Proposal Adequacy Checklist at the Prime Contractor </a:t>
            </a:r>
            <a:r>
              <a:rPr lang="en-US" sz="2800" dirty="0" smtClean="0"/>
              <a:t>Level</a:t>
            </a:r>
          </a:p>
          <a:p>
            <a:pPr marL="0" indent="0">
              <a:buNone/>
            </a:pPr>
            <a:endParaRPr lang="en-US" sz="2800" dirty="0"/>
          </a:p>
          <a:p>
            <a:pPr marL="0" lvl="0" indent="0">
              <a:buNone/>
            </a:pPr>
            <a:r>
              <a:rPr lang="en-US" sz="2400" b="0" dirty="0"/>
              <a:t>On 3/28/2013 a final rule was issued to add </a:t>
            </a:r>
            <a:r>
              <a:rPr lang="en-US" sz="2400" b="0" dirty="0">
                <a:solidFill>
                  <a:srgbClr val="C00000"/>
                </a:solidFill>
              </a:rPr>
              <a:t>DFARS 215.408(6)</a:t>
            </a:r>
            <a:r>
              <a:rPr lang="en-US" sz="2400" b="0" dirty="0"/>
              <a:t> which prescribed that when certified cost or pricing data was required, the clause at </a:t>
            </a:r>
            <a:r>
              <a:rPr lang="en-US" sz="2400" b="0" dirty="0">
                <a:solidFill>
                  <a:srgbClr val="C00000"/>
                </a:solidFill>
              </a:rPr>
              <a:t>252.215-7009</a:t>
            </a:r>
            <a:r>
              <a:rPr lang="en-US" sz="2400" b="0" dirty="0"/>
              <a:t> must be included in the contract requiring the submittal of a Proposal Adequacy Checklist when contracting with the Government.  </a:t>
            </a:r>
            <a:r>
              <a:rPr lang="en-US" sz="2400" i="1" dirty="0"/>
              <a:t>It also </a:t>
            </a:r>
            <a:r>
              <a:rPr lang="en-US" sz="2400" i="1" dirty="0" smtClean="0"/>
              <a:t>recommends </a:t>
            </a:r>
            <a:r>
              <a:rPr lang="en-US" sz="2400" i="1" dirty="0"/>
              <a:t>flowing this requirement down to the Prime Contractor’s supply </a:t>
            </a:r>
            <a:r>
              <a:rPr lang="en-US" sz="2400" i="1" dirty="0" smtClean="0"/>
              <a:t>chain</a:t>
            </a:r>
            <a:r>
              <a:rPr lang="en-US" sz="2400" b="0" dirty="0" smtClean="0"/>
              <a:t>, which Lockheed Martin has chosen to do.</a:t>
            </a:r>
            <a:endParaRPr lang="en-US" sz="2400" i="1"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44</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00760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5"/>
            <a:ext cx="8451669" cy="4859385"/>
          </a:xfrm>
        </p:spPr>
        <p:txBody>
          <a:bodyPr>
            <a:normAutofit/>
          </a:bodyPr>
          <a:lstStyle/>
          <a:p>
            <a:pPr marL="0" indent="0">
              <a:buNone/>
            </a:pPr>
            <a:r>
              <a:rPr lang="en-US" sz="2800" dirty="0"/>
              <a:t>The Proposal Adequacy Checklist – Basic Rules and </a:t>
            </a:r>
            <a:r>
              <a:rPr lang="en-US" sz="2800" dirty="0" smtClean="0"/>
              <a:t>Utilization</a:t>
            </a:r>
          </a:p>
          <a:p>
            <a:pPr marL="0" indent="0">
              <a:buNone/>
            </a:pPr>
            <a:endParaRPr lang="en-US" sz="1900" dirty="0"/>
          </a:p>
          <a:p>
            <a:pPr marL="0" indent="0">
              <a:buNone/>
            </a:pPr>
            <a:r>
              <a:rPr lang="en-US" b="0" dirty="0"/>
              <a:t>The Proposal Compliance Checklist </a:t>
            </a:r>
            <a:r>
              <a:rPr lang="en-US" b="0" dirty="0" smtClean="0"/>
              <a:t>(F330) should </a:t>
            </a:r>
            <a:r>
              <a:rPr lang="en-US" b="0" dirty="0"/>
              <a:t>be used throughout the proposal preparation task to ensure that all requirements have been met.  It should be considered at the earliest stage of proposal planning and consideration for completion of each item should be addressed.  As discussed in the section below, the Offeror will be required to indicate where in the proposal compliancy can be verified. </a:t>
            </a:r>
            <a:r>
              <a:rPr lang="en-US" i="1" dirty="0"/>
              <a:t>Capturing that information during the proposal preparation is much easier than trying to locate the information once the proposal is complete</a:t>
            </a:r>
            <a:r>
              <a:rPr lang="en-US" b="0" i="1" dirty="0"/>
              <a:t>.</a:t>
            </a:r>
          </a:p>
          <a:p>
            <a:pPr marL="0" lvl="0" indent="0">
              <a:buNone/>
            </a:pPr>
            <a:endParaRPr lang="en-US" sz="2400" i="1"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864119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463037"/>
            <a:ext cx="8451669" cy="5238207"/>
          </a:xfrm>
        </p:spPr>
        <p:txBody>
          <a:bodyPr>
            <a:normAutofit fontScale="85000" lnSpcReduction="10000"/>
          </a:bodyPr>
          <a:lstStyle/>
          <a:p>
            <a:pPr marL="0" indent="0">
              <a:buNone/>
            </a:pPr>
            <a:r>
              <a:rPr lang="en-US" sz="3300" dirty="0"/>
              <a:t>The Proposal Adequacy Checklist – Basic Rules and </a:t>
            </a:r>
            <a:r>
              <a:rPr lang="en-US" sz="3300" dirty="0" smtClean="0"/>
              <a:t>Utilization (cont’d)</a:t>
            </a:r>
          </a:p>
          <a:p>
            <a:pPr marL="0" indent="0">
              <a:buNone/>
            </a:pPr>
            <a:endParaRPr lang="en-US" sz="1400" dirty="0"/>
          </a:p>
          <a:p>
            <a:pPr marL="0" indent="0">
              <a:spcAft>
                <a:spcPts val="600"/>
              </a:spcAft>
              <a:buNone/>
            </a:pPr>
            <a:r>
              <a:rPr lang="en-US" sz="2400" b="0" dirty="0"/>
              <a:t>The following are the steps to complete the proposal checklist:</a:t>
            </a:r>
            <a:endParaRPr lang="en-US" sz="3600" b="0" dirty="0"/>
          </a:p>
          <a:p>
            <a:pPr lvl="0"/>
            <a:r>
              <a:rPr lang="en-US" sz="2400" b="0" dirty="0"/>
              <a:t>In the area directly below the proposal checklist title the Offeror must provide the following information:</a:t>
            </a:r>
            <a:endParaRPr lang="en-US" sz="3600" b="0" dirty="0"/>
          </a:p>
          <a:p>
            <a:pPr lvl="1"/>
            <a:r>
              <a:rPr lang="en-US" dirty="0"/>
              <a:t>Offeror Name</a:t>
            </a:r>
            <a:endParaRPr lang="en-US" sz="2800" dirty="0"/>
          </a:p>
          <a:p>
            <a:pPr lvl="1"/>
            <a:r>
              <a:rPr lang="en-US" dirty="0"/>
              <a:t>Proposal Number</a:t>
            </a:r>
            <a:endParaRPr lang="en-US" sz="2800" dirty="0"/>
          </a:p>
          <a:p>
            <a:pPr lvl="1"/>
            <a:r>
              <a:rPr lang="en-US" dirty="0"/>
              <a:t>Date checklist is completed</a:t>
            </a:r>
            <a:endParaRPr lang="en-US" sz="2800" dirty="0"/>
          </a:p>
          <a:p>
            <a:pPr lvl="1"/>
            <a:r>
              <a:rPr lang="en-US" dirty="0"/>
              <a:t>Applicable Program Name (F-35, F-16, etc.)</a:t>
            </a:r>
            <a:endParaRPr lang="en-US" sz="2800" dirty="0"/>
          </a:p>
          <a:p>
            <a:pPr lvl="1"/>
            <a:r>
              <a:rPr lang="en-US" dirty="0"/>
              <a:t>Effort (LRIP 8 Production, Delivery Order XX, etc.)</a:t>
            </a:r>
            <a:endParaRPr lang="en-US" sz="2800" dirty="0"/>
          </a:p>
          <a:p>
            <a:pPr lvl="1">
              <a:spcAft>
                <a:spcPts val="600"/>
              </a:spcAft>
            </a:pPr>
            <a:r>
              <a:rPr lang="en-US" dirty="0"/>
              <a:t>Name of Offeror’s point of contact for the checklist contents </a:t>
            </a:r>
            <a:endParaRPr lang="en-US" sz="2800" dirty="0"/>
          </a:p>
          <a:p>
            <a:pPr lvl="0"/>
            <a:r>
              <a:rPr lang="en-US" sz="2400" b="0" dirty="0"/>
              <a:t>For each checklist item, indicate whether or not the proposal complies with that requirement by marking either the “Yes”, “No” or “N/A” block.  If the response is “Yes” it is an indication that all elements of the stated requirement have been met.  </a:t>
            </a:r>
            <a:r>
              <a:rPr lang="en-US" sz="2400" u="sng" dirty="0"/>
              <a:t>ALL “NO” AND “N/A” RESPONSES MUST BE EXPLAINED IN THE EXPLANATION COLUMN.</a:t>
            </a:r>
            <a:endParaRPr lang="en-US" sz="3600" dirty="0"/>
          </a:p>
          <a:p>
            <a:pPr marL="0" lvl="0" indent="0">
              <a:buNone/>
            </a:pPr>
            <a:endParaRPr lang="en-US" sz="2400" i="1"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46</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842685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6"/>
            <a:ext cx="8451669" cy="4689568"/>
          </a:xfrm>
        </p:spPr>
        <p:txBody>
          <a:bodyPr>
            <a:normAutofit/>
          </a:bodyPr>
          <a:lstStyle/>
          <a:p>
            <a:pPr marL="0" indent="0">
              <a:buNone/>
            </a:pPr>
            <a:r>
              <a:rPr lang="en-US" sz="2800" dirty="0"/>
              <a:t>The Proposal Adequacy Checklist – Basic Rules and </a:t>
            </a:r>
            <a:r>
              <a:rPr lang="en-US" sz="2800" dirty="0" smtClean="0"/>
              <a:t>Utilization (cont’d)</a:t>
            </a:r>
          </a:p>
          <a:p>
            <a:pPr marL="0" indent="0">
              <a:buNone/>
            </a:pPr>
            <a:endParaRPr lang="en-US" sz="2000" dirty="0"/>
          </a:p>
          <a:p>
            <a:pPr lvl="0">
              <a:spcAft>
                <a:spcPts val="600"/>
              </a:spcAft>
            </a:pPr>
            <a:r>
              <a:rPr lang="en-US" b="0" dirty="0"/>
              <a:t>There may be occasions where even a “Yes” response will require further clarification which would be provided in the Explanation column as well. </a:t>
            </a:r>
          </a:p>
          <a:p>
            <a:pPr lvl="0">
              <a:spcAft>
                <a:spcPts val="600"/>
              </a:spcAft>
            </a:pPr>
            <a:r>
              <a:rPr lang="en-US" b="0" dirty="0"/>
              <a:t>The far right column </a:t>
            </a:r>
            <a:r>
              <a:rPr lang="en-US" dirty="0"/>
              <a:t>must</a:t>
            </a:r>
            <a:r>
              <a:rPr lang="en-US" b="0" dirty="0"/>
              <a:t> reflect </a:t>
            </a:r>
            <a:r>
              <a:rPr lang="en-US" b="0" u="sng" dirty="0"/>
              <a:t>specifically</a:t>
            </a:r>
            <a:r>
              <a:rPr lang="en-US" b="0" dirty="0"/>
              <a:t> where in the proposal the data supporting your compliancy claim can be verified.  This significantly shortens the time it takes Lockheed Martin to complete its review of your proposal.</a:t>
            </a:r>
          </a:p>
          <a:p>
            <a:pPr lvl="0"/>
            <a:r>
              <a:rPr lang="en-US" b="0" dirty="0"/>
              <a:t>At the bottom of the proposal checklist the Offeror must identify a contact  responsible for the checklist contents</a:t>
            </a:r>
          </a:p>
          <a:p>
            <a:pPr marL="0" lvl="0" indent="0">
              <a:buNone/>
            </a:pPr>
            <a:endParaRPr lang="en-US" sz="2400" i="1"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47</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847035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6"/>
            <a:ext cx="8451669" cy="5316584"/>
          </a:xfrm>
        </p:spPr>
        <p:txBody>
          <a:bodyPr>
            <a:normAutofit fontScale="70000" lnSpcReduction="20000"/>
          </a:bodyPr>
          <a:lstStyle/>
          <a:p>
            <a:pPr marL="0" indent="0">
              <a:buNone/>
            </a:pPr>
            <a:r>
              <a:rPr lang="en-US" sz="4000" dirty="0"/>
              <a:t>Common Omissions and </a:t>
            </a:r>
            <a:r>
              <a:rPr lang="en-US" sz="4000" dirty="0" smtClean="0"/>
              <a:t>Findings</a:t>
            </a:r>
          </a:p>
          <a:p>
            <a:pPr marL="0" indent="0">
              <a:buNone/>
            </a:pPr>
            <a:endParaRPr lang="en-US" sz="2000" dirty="0"/>
          </a:p>
          <a:p>
            <a:pPr lvl="0">
              <a:spcAft>
                <a:spcPts val="600"/>
              </a:spcAft>
            </a:pPr>
            <a:r>
              <a:rPr lang="en-US" sz="2400" b="0" dirty="0"/>
              <a:t>Proposals not containing an index of certified cost or pricing data or other information included or referenced in the proposal, submitted actually or by specific identification, utilized in preparing the proposal.  This index should identify each separate item, identify what it pertains to, whether or not it is actually in the proposal, and its location in the proposal or other location at the Offeror’s facility where it can be found, as applicable.  This is not the proposal Table of Contents</a:t>
            </a:r>
            <a:endParaRPr lang="en-US" sz="3600" b="0" dirty="0"/>
          </a:p>
          <a:p>
            <a:pPr lvl="0">
              <a:spcAft>
                <a:spcPts val="600"/>
              </a:spcAft>
            </a:pPr>
            <a:r>
              <a:rPr lang="en-US" sz="2400" b="0" dirty="0"/>
              <a:t>Inadequate Bases of Estimate that do not tell the story</a:t>
            </a:r>
            <a:endParaRPr lang="en-US" sz="3600" b="0" dirty="0"/>
          </a:p>
          <a:p>
            <a:pPr lvl="0">
              <a:spcAft>
                <a:spcPts val="600"/>
              </a:spcAft>
            </a:pPr>
            <a:r>
              <a:rPr lang="en-US" sz="2400" b="0" dirty="0"/>
              <a:t>Bills of Material that do not contain the appropriate requested information</a:t>
            </a:r>
            <a:endParaRPr lang="en-US" sz="3600" b="0" dirty="0"/>
          </a:p>
          <a:p>
            <a:pPr lvl="0">
              <a:spcAft>
                <a:spcPts val="600"/>
              </a:spcAft>
            </a:pPr>
            <a:r>
              <a:rPr lang="en-US" sz="2400" b="0" dirty="0"/>
              <a:t>No consolidated summary of material costs, typically called a Consolidated Bill of Material (CBOM)</a:t>
            </a:r>
            <a:endParaRPr lang="en-US" sz="3600" b="0" dirty="0"/>
          </a:p>
          <a:p>
            <a:pPr lvl="0"/>
            <a:r>
              <a:rPr lang="en-US" sz="2400" b="0" dirty="0"/>
              <a:t>First page (Pricing Proposal Cover Sheet) does not contain all the required information, in particular:</a:t>
            </a:r>
            <a:endParaRPr lang="en-US" sz="3600" b="0" dirty="0"/>
          </a:p>
          <a:p>
            <a:pPr lvl="1"/>
            <a:r>
              <a:rPr lang="en-US" sz="2400" dirty="0"/>
              <a:t>No signature</a:t>
            </a:r>
          </a:p>
          <a:p>
            <a:pPr lvl="1"/>
            <a:r>
              <a:rPr lang="en-US" sz="2400" dirty="0"/>
              <a:t>Values do not match the Summary Cost Elemental Breakdown or total potential obligation to Lockheed </a:t>
            </a:r>
            <a:r>
              <a:rPr lang="en-US" sz="2400" dirty="0" smtClean="0"/>
              <a:t>Martin</a:t>
            </a:r>
            <a:endParaRPr lang="en-US" sz="2400" dirty="0"/>
          </a:p>
          <a:p>
            <a:pPr lvl="1">
              <a:spcAft>
                <a:spcPts val="600"/>
              </a:spcAft>
            </a:pPr>
            <a:r>
              <a:rPr lang="en-US" sz="2400" b="0" dirty="0" smtClean="0"/>
              <a:t>Utilized </a:t>
            </a:r>
            <a:r>
              <a:rPr lang="en-US" sz="2400" b="0" dirty="0"/>
              <a:t>Pricing Proposal Cover Sheet (SF1411 or similar) with </a:t>
            </a:r>
            <a:r>
              <a:rPr lang="en-US" sz="2400" b="0" dirty="0" smtClean="0"/>
              <a:t>outdated or otherwise incorrect </a:t>
            </a:r>
            <a:r>
              <a:rPr lang="en-US" sz="2400" b="0" dirty="0"/>
              <a:t>certification statement</a:t>
            </a:r>
            <a:endParaRPr lang="en-US" sz="6000" b="0" i="1"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025736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6"/>
            <a:ext cx="8451669" cy="5316584"/>
          </a:xfrm>
        </p:spPr>
        <p:txBody>
          <a:bodyPr>
            <a:normAutofit/>
          </a:bodyPr>
          <a:lstStyle/>
          <a:p>
            <a:pPr marL="0" indent="0">
              <a:buNone/>
            </a:pPr>
            <a:r>
              <a:rPr lang="en-US" sz="2800" dirty="0"/>
              <a:t>Common Omissions and </a:t>
            </a:r>
            <a:r>
              <a:rPr lang="en-US" sz="2800" dirty="0" smtClean="0"/>
              <a:t>Findings (cont’d)</a:t>
            </a:r>
          </a:p>
          <a:p>
            <a:pPr marL="0" indent="0">
              <a:buNone/>
            </a:pPr>
            <a:endParaRPr lang="en-US" sz="1200" dirty="0"/>
          </a:p>
          <a:p>
            <a:pPr lvl="0"/>
            <a:r>
              <a:rPr lang="en-US" sz="1800" b="0" dirty="0"/>
              <a:t>Pricing templates are either missing or do not add to the total proposed value</a:t>
            </a:r>
          </a:p>
          <a:p>
            <a:pPr lvl="0"/>
            <a:r>
              <a:rPr lang="en-US" sz="1800" b="0" dirty="0"/>
              <a:t>Pricing summaries required by Section III of </a:t>
            </a:r>
            <a:r>
              <a:rPr lang="en-US" sz="1800" b="0" dirty="0" smtClean="0">
                <a:solidFill>
                  <a:srgbClr val="C00000"/>
                </a:solidFill>
              </a:rPr>
              <a:t>FAR 15.408, Table </a:t>
            </a:r>
            <a:r>
              <a:rPr lang="en-US" sz="1800" b="0" dirty="0">
                <a:solidFill>
                  <a:srgbClr val="C00000"/>
                </a:solidFill>
              </a:rPr>
              <a:t>15-2</a:t>
            </a:r>
            <a:r>
              <a:rPr lang="en-US" sz="1800" b="0" dirty="0"/>
              <a:t> are missing</a:t>
            </a:r>
          </a:p>
          <a:p>
            <a:pPr lvl="0"/>
            <a:r>
              <a:rPr lang="en-US" sz="1800" b="0" dirty="0"/>
              <a:t>Cost breakdowns that </a:t>
            </a:r>
            <a:r>
              <a:rPr lang="en-US" sz="1800" b="0" dirty="0" smtClean="0"/>
              <a:t>do not provide </a:t>
            </a:r>
            <a:r>
              <a:rPr lang="en-US" sz="1800" b="0" dirty="0"/>
              <a:t>time-phasing of hours, rates and factors, etc. by category</a:t>
            </a:r>
          </a:p>
          <a:p>
            <a:pPr lvl="0"/>
            <a:r>
              <a:rPr lang="en-US" sz="1800" b="0" dirty="0"/>
              <a:t>Termination Liability and Expenditure Forecasts that do not make sense based on the time-phasing and the overall period of performance and/or do not match the </a:t>
            </a:r>
            <a:r>
              <a:rPr lang="en-US" sz="1800" b="0" dirty="0" smtClean="0"/>
              <a:t>proposal </a:t>
            </a:r>
            <a:r>
              <a:rPr lang="en-US" sz="1800" b="0" dirty="0"/>
              <a:t>total</a:t>
            </a:r>
          </a:p>
          <a:p>
            <a:pPr lvl="0"/>
            <a:r>
              <a:rPr lang="en-US" sz="1800" b="0" dirty="0"/>
              <a:t>Proposal location references, needed to facilitate review and required by the proposal checklist, not provided</a:t>
            </a:r>
          </a:p>
          <a:p>
            <a:pPr lvl="0"/>
            <a:r>
              <a:rPr lang="en-US" sz="1800" b="0" dirty="0"/>
              <a:t>“No” and “N/A” responses on proposal checklist without corresponding explanations</a:t>
            </a:r>
          </a:p>
          <a:p>
            <a:pPr lvl="0"/>
            <a:r>
              <a:rPr lang="en-US" sz="1800" dirty="0"/>
              <a:t>LACK OF TRACEABILITY BETWEEN OFFEROR’S PROPOSAL PRICING AND THE ATTENDANT SUPPORTING INFORMATION</a:t>
            </a:r>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49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0646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10310" y="1685027"/>
            <a:ext cx="7736163" cy="4742665"/>
          </a:xfrm>
        </p:spPr>
        <p:txBody>
          <a:bodyPr>
            <a:normAutofit/>
          </a:bodyPr>
          <a:lstStyle/>
          <a:p>
            <a:pPr marL="0" indent="0">
              <a:buNone/>
            </a:pPr>
            <a:r>
              <a:rPr lang="en-US" sz="2800" dirty="0"/>
              <a:t>What is a Proposal</a:t>
            </a:r>
            <a:r>
              <a:rPr lang="en-US" sz="2800" dirty="0" smtClean="0"/>
              <a:t>?</a:t>
            </a:r>
          </a:p>
          <a:p>
            <a:pPr marL="0" indent="0">
              <a:buNone/>
            </a:pPr>
            <a:r>
              <a:rPr lang="en-US" dirty="0" smtClean="0"/>
              <a:t> </a:t>
            </a:r>
            <a:endParaRPr lang="en-US" dirty="0"/>
          </a:p>
          <a:p>
            <a:pPr marL="0" indent="0">
              <a:spcAft>
                <a:spcPts val="600"/>
              </a:spcAft>
              <a:buNone/>
            </a:pPr>
            <a:r>
              <a:rPr lang="en-US" b="0" dirty="0">
                <a:solidFill>
                  <a:srgbClr val="C00000"/>
                </a:solidFill>
              </a:rPr>
              <a:t>FAR 31.001 </a:t>
            </a:r>
            <a:r>
              <a:rPr lang="en-US" b="0" dirty="0"/>
              <a:t>defines a proposal as </a:t>
            </a:r>
            <a:r>
              <a:rPr lang="en-US" i="1" dirty="0"/>
              <a:t>any offer or other submission used as a basis for pricing a contract, contract modification, or termination settlement or for securing payments thereunder</a:t>
            </a:r>
            <a:r>
              <a:rPr lang="en-US" b="0" dirty="0"/>
              <a:t>. This resource document focuses only on adequacy requirements for proposals that require Offerors to submit certified cost or pricing data.</a:t>
            </a:r>
          </a:p>
          <a:p>
            <a:pPr marL="0" indent="0">
              <a:buNone/>
            </a:pPr>
            <a:r>
              <a:rPr lang="en-US" b="0" dirty="0"/>
              <a:t>Under certain conditions, certified cost or pricing data are not required. Those exceptions are specified later in this presentation.</a:t>
            </a:r>
          </a:p>
          <a:p>
            <a:pPr>
              <a:lnSpc>
                <a:spcPct val="100000"/>
              </a:lnSpc>
            </a:pPr>
            <a:endParaRPr lang="en-US" dirty="0"/>
          </a:p>
        </p:txBody>
      </p:sp>
      <p:sp>
        <p:nvSpPr>
          <p:cNvPr id="2" name="Title 1"/>
          <p:cNvSpPr>
            <a:spLocks noGrp="1"/>
          </p:cNvSpPr>
          <p:nvPr>
            <p:ph type="title"/>
          </p:nvPr>
        </p:nvSpPr>
        <p:spPr/>
        <p:txBody>
          <a:bodyPr>
            <a:normAutofit/>
          </a:bodyPr>
          <a:lstStyle/>
          <a:p>
            <a:r>
              <a:rPr lang="en-US" dirty="0">
                <a:solidFill>
                  <a:schemeClr val="bg1"/>
                </a:solidFill>
              </a:rPr>
              <a:t>Adequacy of </a:t>
            </a:r>
            <a:r>
              <a:rPr lang="en-US" dirty="0" smtClean="0">
                <a:solidFill>
                  <a:schemeClr val="bg1"/>
                </a:solidFill>
              </a:rPr>
              <a:t>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892086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463038"/>
            <a:ext cx="8451669" cy="5316584"/>
          </a:xfrm>
        </p:spPr>
        <p:txBody>
          <a:bodyPr>
            <a:normAutofit fontScale="55000" lnSpcReduction="20000"/>
          </a:bodyPr>
          <a:lstStyle/>
          <a:p>
            <a:pPr marL="0" indent="0">
              <a:buNone/>
            </a:pPr>
            <a:r>
              <a:rPr lang="en-US" sz="5100" dirty="0"/>
              <a:t>How is the proposal checklist utilized by Lockheed Martin</a:t>
            </a:r>
            <a:r>
              <a:rPr lang="en-US" sz="5100" dirty="0" smtClean="0"/>
              <a:t>?</a:t>
            </a:r>
          </a:p>
          <a:p>
            <a:pPr marL="0" indent="0">
              <a:buNone/>
            </a:pPr>
            <a:endParaRPr lang="en-US" sz="1800" dirty="0"/>
          </a:p>
          <a:p>
            <a:pPr marL="0" indent="0">
              <a:spcAft>
                <a:spcPts val="600"/>
              </a:spcAft>
              <a:buNone/>
            </a:pPr>
            <a:r>
              <a:rPr lang="en-US" sz="3600" b="0" dirty="0"/>
              <a:t>Lockheed Martin must verify that the Offeror’s proposal is indeed compliant.  Lockheed Martin cannot proceed with requesting any necessary audit(s), submit the proposal to the Government or proceed with negotiations until the proposal is compliant.</a:t>
            </a:r>
          </a:p>
          <a:p>
            <a:pPr marL="0" indent="0">
              <a:spcAft>
                <a:spcPts val="600"/>
              </a:spcAft>
              <a:buNone/>
            </a:pPr>
            <a:r>
              <a:rPr lang="en-US" sz="3600" b="0" dirty="0"/>
              <a:t>In making this determination, the Lockheed Martin evaluation and negotiation team thoroughly reviews the proposal and utilizes the two columns on the left side of the proposal checklist to designate whether or not the item being reviewed is deemed to be “C” compliant or “NC” not compliant.  It is essential that the location of the data and other information be provided in the appropriate column to facilitate a quick turnaround should there be issues that need further investigation and subsequent rework on the part of the Offeror.</a:t>
            </a:r>
          </a:p>
          <a:p>
            <a:pPr marL="0" indent="0">
              <a:buNone/>
            </a:pPr>
            <a:r>
              <a:rPr lang="en-US" sz="3600" b="0" dirty="0"/>
              <a:t>When issues with inadequacy arise, the Lockheed Martin Buyer will address them with the Offeror quickly and bring them to resolution in the shortest possible time so as not to impact the prime estimate commitments or the definitization schedule with the Offeror.</a:t>
            </a:r>
            <a:endParaRPr lang="en-US" sz="1800" b="0" dirty="0"/>
          </a:p>
        </p:txBody>
      </p:sp>
      <p:sp>
        <p:nvSpPr>
          <p:cNvPr id="2" name="Title 1"/>
          <p:cNvSpPr>
            <a:spLocks noGrp="1"/>
          </p:cNvSpPr>
          <p:nvPr>
            <p:ph type="title"/>
          </p:nvPr>
        </p:nvSpPr>
        <p:spPr/>
        <p:txBody>
          <a:bodyPr>
            <a:normAutofit/>
          </a:bodyPr>
          <a:lstStyle/>
          <a:p>
            <a:r>
              <a:rPr lang="en-US" dirty="0">
                <a:solidFill>
                  <a:schemeClr val="bg1"/>
                </a:solidFill>
              </a:rPr>
              <a:t>Adequacy of Proposals – Checklist</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50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667557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idx="1"/>
          </p:nvPr>
        </p:nvSpPr>
        <p:spPr>
          <a:xfrm>
            <a:off x="365760" y="1541416"/>
            <a:ext cx="8451669" cy="4794070"/>
          </a:xfrm>
        </p:spPr>
        <p:txBody>
          <a:bodyPr>
            <a:normAutofit lnSpcReduction="10000"/>
          </a:bodyPr>
          <a:lstStyle/>
          <a:p>
            <a:pPr marL="0" indent="0">
              <a:buNone/>
            </a:pPr>
            <a:r>
              <a:rPr lang="en-US" sz="3300" dirty="0" smtClean="0"/>
              <a:t>C</a:t>
            </a:r>
            <a:r>
              <a:rPr lang="en-US" sz="3000" dirty="0" smtClean="0"/>
              <a:t>on</a:t>
            </a:r>
            <a:r>
              <a:rPr lang="en-US" sz="3300" dirty="0" smtClean="0"/>
              <a:t>clusion</a:t>
            </a:r>
          </a:p>
          <a:p>
            <a:pPr marL="0" indent="0">
              <a:buNone/>
            </a:pPr>
            <a:endParaRPr lang="en-US" sz="3200" dirty="0"/>
          </a:p>
          <a:p>
            <a:pPr marL="0" indent="0">
              <a:spcAft>
                <a:spcPts val="600"/>
              </a:spcAft>
              <a:buNone/>
            </a:pPr>
            <a:r>
              <a:rPr lang="en-US" b="0" dirty="0"/>
              <a:t>Lockheed Martin expects its Global Supply Chain to provide compliant proposals at the time of initial submittal to Lockheed Martin.  Rework of Offeror proposals should be the exception and not the rule.</a:t>
            </a:r>
          </a:p>
          <a:p>
            <a:pPr marL="0" indent="0">
              <a:buNone/>
            </a:pPr>
            <a:r>
              <a:rPr lang="en-US" b="0" dirty="0"/>
              <a:t>Offeror’s responsibilities for its sub-tier suppliers are the same as described here for their proposal to Lockheed Martin.  Offerors are responsible for obtaining certified cost or pricing data, performing Price Analyses on all procurements, performing Cost Analyses when the sub-tier supplier’s proposals exceed the certified cost or pricing data threshold, performing commercial item determinations, etc.</a:t>
            </a:r>
          </a:p>
        </p:txBody>
      </p:sp>
      <p:sp>
        <p:nvSpPr>
          <p:cNvPr id="2" name="Title 1"/>
          <p:cNvSpPr>
            <a:spLocks noGrp="1"/>
          </p:cNvSpPr>
          <p:nvPr>
            <p:ph type="title"/>
          </p:nvPr>
        </p:nvSpPr>
        <p:spPr/>
        <p:txBody>
          <a:bodyPr>
            <a:normAutofit/>
          </a:bodyPr>
          <a:lstStyle/>
          <a:p>
            <a:r>
              <a:rPr lang="en-US" dirty="0">
                <a:solidFill>
                  <a:schemeClr val="bg1"/>
                </a:solidFill>
              </a:rPr>
              <a:t>Adequacy of Proposals – </a:t>
            </a:r>
            <a:r>
              <a:rPr lang="en-US" dirty="0" smtClean="0">
                <a:solidFill>
                  <a:schemeClr val="bg1"/>
                </a:solidFill>
              </a:rPr>
              <a:t>Conclusion</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51</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68374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313509" y="1530888"/>
            <a:ext cx="8464731" cy="5327111"/>
          </a:xfrm>
        </p:spPr>
        <p:txBody>
          <a:bodyPr>
            <a:normAutofit fontScale="47500" lnSpcReduction="20000"/>
          </a:bodyPr>
          <a:lstStyle/>
          <a:p>
            <a:pPr marL="0" indent="0">
              <a:buNone/>
            </a:pPr>
            <a:r>
              <a:rPr lang="en-US" sz="5900" dirty="0"/>
              <a:t>PCO and ACO Role in Cost </a:t>
            </a:r>
            <a:r>
              <a:rPr lang="en-US" sz="5900" dirty="0" smtClean="0"/>
              <a:t>Analysis</a:t>
            </a:r>
          </a:p>
          <a:p>
            <a:pPr marL="0" indent="0">
              <a:buNone/>
            </a:pPr>
            <a:endParaRPr lang="en-US" sz="1800" dirty="0"/>
          </a:p>
          <a:p>
            <a:pPr marL="0" indent="0">
              <a:spcAft>
                <a:spcPts val="600"/>
              </a:spcAft>
              <a:buNone/>
            </a:pPr>
            <a:r>
              <a:rPr lang="en-US" sz="4000" b="0" dirty="0">
                <a:solidFill>
                  <a:srgbClr val="C00000"/>
                </a:solidFill>
              </a:rPr>
              <a:t>FAR 15.404-1(a)(3) </a:t>
            </a:r>
            <a:r>
              <a:rPr lang="en-US" sz="4000" b="0" dirty="0"/>
              <a:t>requires the Government to perform a cost analysis to evaluate the reasonableness of individual cost elements included in proposals that require submission of certified cost or pricing data. Cost analysis procedures generally include the following activities by either the Procuring Contracting Officer (PCO) or the Administrative Contracting Officer (ACO):</a:t>
            </a:r>
          </a:p>
          <a:p>
            <a:pPr lvl="0">
              <a:spcAft>
                <a:spcPts val="600"/>
              </a:spcAft>
            </a:pPr>
            <a:r>
              <a:rPr lang="en-US" sz="4000" b="0" dirty="0"/>
              <a:t>Performing a technical appraisal of the estimated labor, material, tooling, and facilities requirements and of the reasonableness of scrap and spoilage factors </a:t>
            </a:r>
          </a:p>
          <a:p>
            <a:pPr lvl="0"/>
            <a:r>
              <a:rPr lang="en-US" sz="4000" b="0" dirty="0"/>
              <a:t>Comparing proposed costs to: </a:t>
            </a:r>
          </a:p>
          <a:p>
            <a:pPr lvl="1"/>
            <a:r>
              <a:rPr lang="en-US" sz="4000" dirty="0"/>
              <a:t>Previous cost estimates from the offeror or from other offerors for the same or similar items </a:t>
            </a:r>
          </a:p>
          <a:p>
            <a:pPr lvl="1"/>
            <a:r>
              <a:rPr lang="en-US" sz="4000" dirty="0"/>
              <a:t>Other cost estimates received in response to the Government’s request </a:t>
            </a:r>
          </a:p>
          <a:p>
            <a:pPr lvl="1">
              <a:spcAft>
                <a:spcPts val="600"/>
              </a:spcAft>
            </a:pPr>
            <a:r>
              <a:rPr lang="en-US" sz="4000" dirty="0"/>
              <a:t>Independent Government cost estimates by technical personnel</a:t>
            </a:r>
          </a:p>
          <a:p>
            <a:r>
              <a:rPr lang="en-US" sz="4000" dirty="0"/>
              <a:t>Determining if the proposal is adequate to provide a sound basis for pricing decisions and contract award</a:t>
            </a:r>
          </a:p>
        </p:txBody>
      </p:sp>
      <p:sp>
        <p:nvSpPr>
          <p:cNvPr id="3" name="Title 2"/>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6</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95144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418011" y="1574085"/>
            <a:ext cx="8321040" cy="5283915"/>
          </a:xfrm>
        </p:spPr>
        <p:txBody>
          <a:bodyPr>
            <a:normAutofit fontScale="40000" lnSpcReduction="20000"/>
          </a:bodyPr>
          <a:lstStyle/>
          <a:p>
            <a:pPr marL="0" indent="0">
              <a:buNone/>
            </a:pPr>
            <a:r>
              <a:rPr lang="en-US" sz="7000" dirty="0" smtClean="0"/>
              <a:t>Certified Cost or Pricing Data</a:t>
            </a:r>
          </a:p>
          <a:p>
            <a:pPr marL="0" indent="0">
              <a:buNone/>
            </a:pPr>
            <a:endParaRPr lang="en-US" dirty="0"/>
          </a:p>
          <a:p>
            <a:pPr marL="0" indent="0">
              <a:spcAft>
                <a:spcPts val="600"/>
              </a:spcAft>
              <a:buNone/>
            </a:pPr>
            <a:r>
              <a:rPr lang="en-US" sz="4800" b="0" dirty="0">
                <a:solidFill>
                  <a:srgbClr val="C00000"/>
                </a:solidFill>
              </a:rPr>
              <a:t>FAR 2.101 </a:t>
            </a:r>
            <a:r>
              <a:rPr lang="en-US" sz="4800" b="0" dirty="0"/>
              <a:t>defines </a:t>
            </a:r>
            <a:r>
              <a:rPr lang="en-US" sz="4800" b="0" i="1" dirty="0"/>
              <a:t>certified cost or pricing data</a:t>
            </a:r>
            <a:r>
              <a:rPr lang="en-US" sz="4800" b="0" dirty="0"/>
              <a:t> as “cost or pricing data” that were required to be submitted in accordance with </a:t>
            </a:r>
            <a:r>
              <a:rPr lang="en-US" sz="4800" b="0" dirty="0">
                <a:solidFill>
                  <a:srgbClr val="C00000"/>
                </a:solidFill>
              </a:rPr>
              <a:t>FAR 15.403-4</a:t>
            </a:r>
            <a:r>
              <a:rPr lang="en-US" sz="4800" b="0" dirty="0"/>
              <a:t> and </a:t>
            </a:r>
            <a:r>
              <a:rPr lang="en-US" sz="4800" b="0" dirty="0">
                <a:solidFill>
                  <a:srgbClr val="C00000"/>
                </a:solidFill>
              </a:rPr>
              <a:t>15.403-5</a:t>
            </a:r>
            <a:r>
              <a:rPr lang="en-US" sz="4800" b="0" dirty="0"/>
              <a:t> and have been certified, or are required to be certified, in accordance with </a:t>
            </a:r>
            <a:r>
              <a:rPr lang="en-US" sz="4800" b="0" dirty="0">
                <a:solidFill>
                  <a:srgbClr val="C00000"/>
                </a:solidFill>
              </a:rPr>
              <a:t>FAR 15.406-2</a:t>
            </a:r>
            <a:r>
              <a:rPr lang="en-US" sz="4800" b="0" dirty="0"/>
              <a:t>.</a:t>
            </a:r>
          </a:p>
          <a:p>
            <a:pPr marL="0" indent="0">
              <a:spcAft>
                <a:spcPts val="600"/>
              </a:spcAft>
              <a:buNone/>
            </a:pPr>
            <a:r>
              <a:rPr lang="en-US" sz="4800" b="0" dirty="0">
                <a:solidFill>
                  <a:srgbClr val="C00000"/>
                </a:solidFill>
              </a:rPr>
              <a:t>Far 2.101 </a:t>
            </a:r>
            <a:r>
              <a:rPr lang="en-US" sz="4800" b="0" dirty="0"/>
              <a:t>further defines “</a:t>
            </a:r>
            <a:r>
              <a:rPr lang="en-US" sz="4800" b="0" i="1" dirty="0"/>
              <a:t>cost or pricing data” </a:t>
            </a:r>
            <a:r>
              <a:rPr lang="en-US" sz="4800" b="0" dirty="0"/>
              <a:t>as </a:t>
            </a:r>
            <a:r>
              <a:rPr lang="en-US" sz="4800" i="1" dirty="0"/>
              <a:t>all facts that, as of the date of price agreement or, if applicable, an earlier date agreed upon between the parties that is as close as practicable to the date of agreement on price, prudent buyers and sellers would reasonably expect to affect price negotiations significantly</a:t>
            </a:r>
            <a:r>
              <a:rPr lang="en-US" sz="4800" b="0" dirty="0"/>
              <a:t>. </a:t>
            </a:r>
          </a:p>
          <a:p>
            <a:pPr marL="0" indent="0">
              <a:spcAft>
                <a:spcPts val="600"/>
              </a:spcAft>
              <a:buNone/>
            </a:pPr>
            <a:r>
              <a:rPr lang="en-US" sz="4800" b="0" dirty="0"/>
              <a:t>Certified cost or pricing data are factual, not judgmental, and are verifiable. While this data does not indicate the accuracy of the Offeror’s judgment about estimated future costs or projections, it does include the data forming the basis for that judgment. </a:t>
            </a:r>
          </a:p>
          <a:p>
            <a:pPr marL="0" indent="0">
              <a:buNone/>
            </a:pPr>
            <a:r>
              <a:rPr lang="en-US" sz="4800" b="0" dirty="0"/>
              <a:t>Keep in mind that certified cost or pricing data are more than historical accounting data; they are all facts that can be reasonably expected to contribute to the soundness of estimates of future costs and to the validity of determinations of costs already incurred.</a:t>
            </a:r>
            <a:endParaRPr lang="en-US" sz="4800" b="0" dirty="0" smtClean="0"/>
          </a:p>
        </p:txBody>
      </p:sp>
      <p:sp>
        <p:nvSpPr>
          <p:cNvPr id="3" name="Title 2"/>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7</a:t>
            </a:fld>
            <a:endParaRPr lang="en-US"/>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05023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3919" y="1695731"/>
            <a:ext cx="7736163" cy="4690413"/>
          </a:xfrm>
        </p:spPr>
        <p:txBody>
          <a:bodyPr>
            <a:normAutofit/>
          </a:bodyPr>
          <a:lstStyle/>
          <a:p>
            <a:pPr marL="0" indent="0">
              <a:buNone/>
            </a:pPr>
            <a:r>
              <a:rPr lang="en-US" sz="2800" dirty="0"/>
              <a:t>Certified Cost or Pricing Data </a:t>
            </a:r>
            <a:r>
              <a:rPr lang="en-US" sz="2800" dirty="0" smtClean="0"/>
              <a:t>(cont’d)</a:t>
            </a:r>
          </a:p>
          <a:p>
            <a:pPr marL="0" indent="0">
              <a:buNone/>
            </a:pPr>
            <a:endParaRPr lang="en-US" dirty="0"/>
          </a:p>
          <a:p>
            <a:pPr marL="0" indent="0">
              <a:buNone/>
            </a:pPr>
            <a:r>
              <a:rPr lang="en-US" b="0" dirty="0"/>
              <a:t>Some of the most important aspects of certified cost or pricing data are:</a:t>
            </a:r>
          </a:p>
          <a:p>
            <a:pPr lvl="0"/>
            <a:r>
              <a:rPr lang="en-US" b="0" dirty="0"/>
              <a:t>The data must be information that could reasonably be expected to significantly affect negotiations to qualify as cost or pricing data </a:t>
            </a:r>
          </a:p>
          <a:p>
            <a:pPr lvl="0"/>
            <a:r>
              <a:rPr lang="en-US" b="0" dirty="0"/>
              <a:t>Certified cost or pricing data must be factual and verifiable </a:t>
            </a:r>
          </a:p>
          <a:p>
            <a:pPr lvl="0"/>
            <a:r>
              <a:rPr lang="en-US" b="0" dirty="0"/>
              <a:t>Facts forming the basis for Offeror judgments qualify as certified cost or pricing data even though the judgments themselves do not</a:t>
            </a:r>
          </a:p>
        </p:txBody>
      </p:sp>
      <p:sp>
        <p:nvSpPr>
          <p:cNvPr id="2" name="Title 1"/>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8</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87818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Grp="1" noChangeArrowheads="1"/>
          </p:cNvSpPr>
          <p:nvPr>
            <p:ph idx="1"/>
          </p:nvPr>
        </p:nvSpPr>
        <p:spPr>
          <a:xfrm>
            <a:off x="703919" y="1423747"/>
            <a:ext cx="7736163" cy="5303623"/>
          </a:xfrm>
        </p:spPr>
        <p:txBody>
          <a:bodyPr>
            <a:normAutofit fontScale="92500" lnSpcReduction="20000"/>
          </a:bodyPr>
          <a:lstStyle/>
          <a:p>
            <a:pPr>
              <a:lnSpc>
                <a:spcPct val="100000"/>
              </a:lnSpc>
              <a:buFontTx/>
              <a:buNone/>
            </a:pPr>
            <a:r>
              <a:rPr lang="en-US" sz="2800" dirty="0" smtClean="0">
                <a:solidFill>
                  <a:srgbClr val="000000"/>
                </a:solidFill>
              </a:rPr>
              <a:t>Ce</a:t>
            </a:r>
            <a:r>
              <a:rPr lang="en-US" sz="3000" dirty="0" smtClean="0">
                <a:solidFill>
                  <a:srgbClr val="000000"/>
                </a:solidFill>
              </a:rPr>
              <a:t>rti</a:t>
            </a:r>
            <a:r>
              <a:rPr lang="en-US" sz="2800" dirty="0" smtClean="0">
                <a:solidFill>
                  <a:srgbClr val="000000"/>
                </a:solidFill>
              </a:rPr>
              <a:t>f</a:t>
            </a:r>
            <a:r>
              <a:rPr lang="en-US" sz="3000" dirty="0" smtClean="0">
                <a:solidFill>
                  <a:srgbClr val="000000"/>
                </a:solidFill>
              </a:rPr>
              <a:t>ied </a:t>
            </a:r>
            <a:r>
              <a:rPr lang="en-US" sz="2800" dirty="0" smtClean="0">
                <a:solidFill>
                  <a:srgbClr val="000000"/>
                </a:solidFill>
              </a:rPr>
              <a:t>Cost or Pricing Data (cont’d)</a:t>
            </a:r>
          </a:p>
          <a:p>
            <a:pPr algn="ctr">
              <a:lnSpc>
                <a:spcPct val="50000"/>
              </a:lnSpc>
              <a:buFontTx/>
              <a:buNone/>
            </a:pPr>
            <a:endParaRPr lang="en-US" sz="2000" dirty="0" smtClean="0">
              <a:solidFill>
                <a:srgbClr val="000000"/>
              </a:solidFill>
            </a:endParaRPr>
          </a:p>
          <a:p>
            <a:pPr marL="0" indent="0">
              <a:buNone/>
            </a:pPr>
            <a:r>
              <a:rPr lang="en-US" sz="2400" b="0" dirty="0"/>
              <a:t>Certified cost or pricing data also includes such factors as</a:t>
            </a:r>
            <a:r>
              <a:rPr lang="en-US" sz="2400" b="0" dirty="0" smtClean="0"/>
              <a:t>:</a:t>
            </a:r>
          </a:p>
          <a:p>
            <a:pPr marL="0" indent="0">
              <a:buNone/>
            </a:pPr>
            <a:endParaRPr lang="en-US" sz="2400" b="0" dirty="0"/>
          </a:p>
          <a:p>
            <a:pPr lvl="0"/>
            <a:r>
              <a:rPr lang="en-US" sz="2400" b="0" dirty="0"/>
              <a:t>Vendor quotations </a:t>
            </a:r>
          </a:p>
          <a:p>
            <a:pPr lvl="0"/>
            <a:r>
              <a:rPr lang="en-US" sz="2400" b="0" dirty="0"/>
              <a:t>Nonrecurring costs </a:t>
            </a:r>
          </a:p>
          <a:p>
            <a:pPr lvl="0"/>
            <a:r>
              <a:rPr lang="en-US" sz="2400" b="0" dirty="0"/>
              <a:t>Changes in production methods and in production or purchasing volume </a:t>
            </a:r>
          </a:p>
          <a:p>
            <a:pPr lvl="0"/>
            <a:r>
              <a:rPr lang="en-US" sz="2400" b="0" dirty="0"/>
              <a:t>Data supporting projections of business prospects and objectives and related operations costs </a:t>
            </a:r>
          </a:p>
          <a:p>
            <a:pPr lvl="0"/>
            <a:r>
              <a:rPr lang="en-US" sz="2400" b="0" dirty="0"/>
              <a:t>Unit-cost trends such as those associated with labor efficiency </a:t>
            </a:r>
          </a:p>
          <a:p>
            <a:pPr lvl="0"/>
            <a:r>
              <a:rPr lang="en-US" sz="2400" b="0" dirty="0"/>
              <a:t>Make-or-buy decisions </a:t>
            </a:r>
          </a:p>
          <a:p>
            <a:pPr lvl="0"/>
            <a:r>
              <a:rPr lang="en-US" sz="2400" b="0" dirty="0"/>
              <a:t>Estimated resources to attain business goals </a:t>
            </a:r>
          </a:p>
          <a:p>
            <a:pPr lvl="0"/>
            <a:r>
              <a:rPr lang="en-US" sz="2400" b="0" dirty="0"/>
              <a:t>Information on management decisions that could have a significant bearing on costs</a:t>
            </a:r>
          </a:p>
        </p:txBody>
      </p:sp>
      <p:sp>
        <p:nvSpPr>
          <p:cNvPr id="2" name="Title 1"/>
          <p:cNvSpPr>
            <a:spLocks noGrp="1"/>
          </p:cNvSpPr>
          <p:nvPr>
            <p:ph type="title"/>
          </p:nvPr>
        </p:nvSpPr>
        <p:spPr/>
        <p:txBody>
          <a:bodyPr>
            <a:normAutofit/>
          </a:bodyPr>
          <a:lstStyle/>
          <a:p>
            <a:r>
              <a:rPr lang="en-US" dirty="0">
                <a:solidFill>
                  <a:schemeClr val="bg1"/>
                </a:solidFill>
              </a:rPr>
              <a:t>Adequacy of Proposals – Background</a:t>
            </a:r>
            <a:endParaRPr lang="en-US" dirty="0"/>
          </a:p>
        </p:txBody>
      </p:sp>
      <p:sp>
        <p:nvSpPr>
          <p:cNvPr id="5" name="Slide Number Placeholder 4"/>
          <p:cNvSpPr>
            <a:spLocks noGrp="1"/>
          </p:cNvSpPr>
          <p:nvPr>
            <p:ph type="sldNum" sz="quarter" idx="12"/>
          </p:nvPr>
        </p:nvSpPr>
        <p:spPr/>
        <p:txBody>
          <a:bodyPr/>
          <a:lstStyle/>
          <a:p>
            <a:fld id="{DC0FFF37-D567-E643-9A46-5D07AFC4A4E1}" type="slidenum">
              <a:rPr lang="en-US" smtClean="0"/>
              <a:t>9</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2815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10499</TotalTime>
  <Words>4812</Words>
  <Application>Microsoft Office PowerPoint</Application>
  <PresentationFormat>On-screen Show (4:3)</PresentationFormat>
  <Paragraphs>512</Paragraphs>
  <Slides>51</Slides>
  <Notes>0</Notes>
  <HiddenSlides>0</HiddenSlides>
  <MMClips>0</MMClips>
  <ScaleCrop>false</ScaleCrop>
  <HeadingPairs>
    <vt:vector size="4" baseType="variant">
      <vt:variant>
        <vt:lpstr>Theme</vt:lpstr>
      </vt:variant>
      <vt:variant>
        <vt:i4>2</vt:i4>
      </vt:variant>
      <vt:variant>
        <vt:lpstr>Slide Titles</vt:lpstr>
      </vt:variant>
      <vt:variant>
        <vt:i4>51</vt:i4>
      </vt:variant>
    </vt:vector>
  </HeadingPairs>
  <TitlesOfParts>
    <vt:vector size="53" baseType="lpstr">
      <vt:lpstr>Custom Design</vt:lpstr>
      <vt:lpstr>1_Custom Design</vt:lpstr>
      <vt:lpstr>PowerPoint Presentation</vt:lpstr>
      <vt:lpstr>Adequacy of Proposals</vt:lpstr>
      <vt:lpstr>Adequacy of Proposals</vt:lpstr>
      <vt:lpstr>PowerPoint Presentation</vt:lpstr>
      <vt:lpstr>Adequacy of Proposals – Background</vt:lpstr>
      <vt:lpstr>Adequacy of Proposals – Background</vt:lpstr>
      <vt:lpstr>Adequacy of Proposals – Background</vt:lpstr>
      <vt:lpstr>Adequacy of Proposals – Background</vt:lpstr>
      <vt:lpstr>Adequacy of Proposals – Background</vt:lpstr>
      <vt:lpstr>Adequacy of Proposals – Background</vt:lpstr>
      <vt:lpstr>Adequacy of Proposals – Background</vt:lpstr>
      <vt:lpstr>Adequacy of Proposals – Responsibility</vt:lpstr>
      <vt:lpstr>Adequacy of Proposals – Responsibility</vt:lpstr>
      <vt:lpstr>Adequacy of Proposals – Responsibility</vt:lpstr>
      <vt:lpstr>Adequacy of Proposals – General Reqmts</vt:lpstr>
      <vt:lpstr>Adequacy of Proposals – General Reqmts</vt:lpstr>
      <vt:lpstr>Adequacy of Proposals – General Reqmts</vt:lpstr>
      <vt:lpstr>Adequacy of Proposals – General Reqmts</vt:lpstr>
      <vt:lpstr>Adequacy of Proposals – General Reqmts</vt:lpstr>
      <vt:lpstr>Adequacy of Proposals – General Reqmts</vt:lpstr>
      <vt:lpstr>Adequacy of Proposals – General Reqmts</vt:lpstr>
      <vt:lpstr>Adequacy of Proposals – General Reqmts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Mat’l &amp; Subcontracts</vt:lpstr>
      <vt:lpstr>Adequacy of Proposals – Direct Labor </vt:lpstr>
      <vt:lpstr>Adequacy of Proposals – Direct Labor </vt:lpstr>
      <vt:lpstr>Adequacy of Proposals – Direct Labor </vt:lpstr>
      <vt:lpstr>Adequacy of Proposals – Direct Labor </vt:lpstr>
      <vt:lpstr>Adequacy of Proposals – Indirect Costs </vt:lpstr>
      <vt:lpstr>Adequacy of Proposals – Other Direct Costs</vt:lpstr>
      <vt:lpstr>Adequacy of Proposals – Other Direct Costs</vt:lpstr>
      <vt:lpstr>Adequacy of Proposals – Other Direct Costs</vt:lpstr>
      <vt:lpstr>Adequacy of Proposals – Royalties</vt:lpstr>
      <vt:lpstr>Adequacy of Proposals – Checklist</vt:lpstr>
      <vt:lpstr>Adequacy of Proposals – Checklist</vt:lpstr>
      <vt:lpstr>Adequacy of Proposals – Checklist</vt:lpstr>
      <vt:lpstr>Adequacy of Proposals – Checklist</vt:lpstr>
      <vt:lpstr>Adequacy of Proposals – Checklist</vt:lpstr>
      <vt:lpstr>Adequacy of Proposals – Checklist</vt:lpstr>
      <vt:lpstr>Adequacy of Proposals – Checklist</vt:lpstr>
      <vt:lpstr>Adequacy of Proposals – Checklist</vt:lpstr>
      <vt:lpstr>Adequacy of Proposals – Conclusion</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graygw</dc:creator>
  <cp:lastModifiedBy>Larry Johnson</cp:lastModifiedBy>
  <cp:revision>549</cp:revision>
  <cp:lastPrinted>2014-03-25T20:50:16Z</cp:lastPrinted>
  <dcterms:created xsi:type="dcterms:W3CDTF">2008-08-28T14:27:14Z</dcterms:created>
  <dcterms:modified xsi:type="dcterms:W3CDTF">2014-03-27T15:26:09Z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LFWC\regansm</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ies>
</file>