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2" r:id="rId4"/>
  </p:sldMasterIdLst>
  <p:notesMasterIdLst>
    <p:notesMasterId r:id="rId24"/>
  </p:notesMasterIdLst>
  <p:handoutMasterIdLst>
    <p:handoutMasterId r:id="rId25"/>
  </p:handoutMasterIdLst>
  <p:sldIdLst>
    <p:sldId id="273" r:id="rId5"/>
    <p:sldId id="275" r:id="rId6"/>
    <p:sldId id="277" r:id="rId7"/>
    <p:sldId id="278" r:id="rId8"/>
    <p:sldId id="279" r:id="rId9"/>
    <p:sldId id="280" r:id="rId10"/>
    <p:sldId id="281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b="1" kern="1200">
        <a:solidFill>
          <a:srgbClr val="FAFD00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b="1" kern="1200">
        <a:solidFill>
          <a:srgbClr val="FAFD00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b="1" kern="1200">
        <a:solidFill>
          <a:srgbClr val="FAFD00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b="1" kern="1200">
        <a:solidFill>
          <a:srgbClr val="FAFD00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6">
          <p15:clr>
            <a:srgbClr val="A4A3A4"/>
          </p15:clr>
        </p15:guide>
        <p15:guide id="2" pos="5475">
          <p15:clr>
            <a:srgbClr val="A4A3A4"/>
          </p15:clr>
        </p15:guide>
        <p15:guide id="3" pos="283">
          <p15:clr>
            <a:srgbClr val="A4A3A4"/>
          </p15:clr>
        </p15:guide>
        <p15:guide id="4" pos="2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C"/>
    <a:srgbClr val="D5E7FF"/>
    <a:srgbClr val="FFDBB7"/>
    <a:srgbClr val="E1FFE1"/>
    <a:srgbClr val="EBEBFF"/>
    <a:srgbClr val="E1E1FF"/>
    <a:srgbClr val="FF7900"/>
    <a:srgbClr val="CCFFCC"/>
    <a:srgbClr val="99FF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05" autoAdjust="0"/>
  </p:normalViewPr>
  <p:slideViewPr>
    <p:cSldViewPr snapToGrid="0" showGuides="1">
      <p:cViewPr varScale="1">
        <p:scale>
          <a:sx n="114" d="100"/>
          <a:sy n="114" d="100"/>
        </p:scale>
        <p:origin x="1524" y="102"/>
      </p:cViewPr>
      <p:guideLst>
        <p:guide orient="horz" pos="286"/>
        <p:guide pos="5475"/>
        <p:guide pos="283"/>
        <p:guide pos="28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37347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334" y="4409758"/>
            <a:ext cx="5122333" cy="4177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989" tIns="45188" rIns="91989" bIns="451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8500"/>
            <a:ext cx="4641850" cy="3481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67907110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501721"/>
            <a:ext cx="8234565" cy="1143000"/>
          </a:xfrm>
        </p:spPr>
        <p:txBody>
          <a:bodyPr anchor="b"/>
          <a:lstStyle>
            <a:lvl1pPr algn="ctr" defTabSz="877888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1963" y="2970480"/>
            <a:ext cx="8221663" cy="55399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lang="en-US" sz="3600" b="1" dirty="0">
                <a:solidFill>
                  <a:schemeClr val="bg2"/>
                </a:solidFill>
                <a:effectLst/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440427"/>
            <a:ext cx="3638788" cy="276999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721642"/>
            <a:ext cx="3638788" cy="246221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61963" y="3914206"/>
            <a:ext cx="8221663" cy="3693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latin typeface="+mj-lt"/>
              </a:defRPr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2997" y="219456"/>
            <a:ext cx="3008566" cy="725680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 userDrawn="1"/>
        </p:nvSpPr>
        <p:spPr bwMode="auto">
          <a:xfrm>
            <a:off x="7595119" y="6620687"/>
            <a:ext cx="1327426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r" defTabSz="88741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kern="1200" dirty="0">
                <a:solidFill>
                  <a:schemeClr val="bg2"/>
                </a:solidFill>
                <a:latin typeface="Arial" charset="0"/>
                <a:ea typeface="ＭＳ Ｐゴシック" charset="0"/>
                <a:cs typeface="Calibri"/>
              </a:rPr>
              <a:t>FG16-18811_</a:t>
            </a:r>
            <a:fld id="{64656387-9EC9-2A48-B681-9EB8401986DC}" type="slidenum">
              <a:rPr lang="en-US" sz="900" b="0" smtClean="0">
                <a:solidFill>
                  <a:schemeClr val="bg2"/>
                </a:solidFill>
                <a:latin typeface="+mn-lt"/>
                <a:cs typeface="Calibri"/>
              </a:rPr>
              <a:pPr algn="r" defTabSz="887413" eaLnBrk="0" hangingPunct="0">
                <a:spcBef>
                  <a:spcPct val="50000"/>
                </a:spcBef>
              </a:pPr>
              <a:t>‹#›</a:t>
            </a:fld>
            <a:endParaRPr lang="en-US" sz="900" b="0" dirty="0">
              <a:solidFill>
                <a:schemeClr val="bg2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337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300"/>
              </a:lnSpc>
              <a:tabLst/>
              <a:defRPr lang="en-US" sz="3200" b="1" dirty="0" smtClean="0">
                <a:solidFill>
                  <a:schemeClr val="bg1"/>
                </a:solidFill>
                <a:latin typeface="+mn-lt"/>
                <a:ea typeface="ＭＳ Ｐゴシック" pitchFamily="-112" charset="-128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508105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effectLst/>
              </a:defRPr>
            </a:lvl1pPr>
            <a:lvl2pPr>
              <a:defRPr sz="2000" baseline="0">
                <a:solidFill>
                  <a:schemeClr val="tx1"/>
                </a:solidFill>
                <a:effectLst/>
              </a:defRPr>
            </a:lvl2pPr>
            <a:lvl3pPr>
              <a:buSzPct val="80000"/>
              <a:defRPr sz="2000" baseline="0">
                <a:solidFill>
                  <a:schemeClr val="tx1"/>
                </a:solidFill>
                <a:effectLst/>
              </a:defRPr>
            </a:lvl3pPr>
            <a:lvl4pPr>
              <a:defRPr sz="2000">
                <a:solidFill>
                  <a:schemeClr val="tx1"/>
                </a:solidFill>
                <a:effectLst/>
              </a:defRPr>
            </a:lvl4pPr>
            <a:lvl5pPr>
              <a:defRPr>
                <a:effectLst/>
              </a:defRPr>
            </a:lvl5pPr>
            <a:lvl6pPr>
              <a:defRPr>
                <a:solidFill>
                  <a:schemeClr val="tx1"/>
                </a:solidFill>
                <a:effectLst/>
              </a:defRPr>
            </a:lvl6pPr>
            <a:lvl8pPr>
              <a:defRPr>
                <a:solidFill>
                  <a:schemeClr val="tx1"/>
                </a:solidFill>
                <a:effectLst/>
              </a:defRPr>
            </a:lvl8pPr>
            <a:lvl9pPr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1522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 defTabSz="911225">
              <a:defRPr lang="en-US" sz="3200" b="1" dirty="0">
                <a:solidFill>
                  <a:schemeClr val="bg1"/>
                </a:solidFill>
                <a:latin typeface="+mn-lt"/>
                <a:ea typeface="ＭＳ Ｐゴシック" pitchFamily="-112" charset="-128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791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778425"/>
            <a:ext cx="8234160" cy="423193"/>
          </a:xfrm>
        </p:spPr>
        <p:txBody>
          <a:bodyPr>
            <a:spAutoFit/>
          </a:bodyPr>
          <a:lstStyle>
            <a:lvl1pPr algn="ctr">
              <a:defRPr sz="4400">
                <a:solidFill>
                  <a:srgbClr val="003478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46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893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4552" y="1917876"/>
            <a:ext cx="6394895" cy="302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41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37" y="477450"/>
            <a:ext cx="7488991" cy="4998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4686" y="1585452"/>
            <a:ext cx="4163621" cy="18035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693" y="1585452"/>
            <a:ext cx="4163621" cy="18035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549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884367" y="6620687"/>
            <a:ext cx="103817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defTabSz="887413" eaLnBrk="0" hangingPunct="0">
              <a:spcBef>
                <a:spcPct val="50000"/>
              </a:spcBef>
            </a:pPr>
            <a:r>
              <a:rPr lang="en-US" sz="900" b="0" dirty="0">
                <a:solidFill>
                  <a:schemeClr val="bg2"/>
                </a:solidFill>
                <a:latin typeface="+mn-lt"/>
                <a:cs typeface="Calibri"/>
              </a:rPr>
              <a:t>FG16-18811_</a:t>
            </a:r>
            <a:fld id="{64656387-9EC9-2A48-B681-9EB8401986DC}" type="slidenum">
              <a:rPr lang="en-US" sz="900" b="0" smtClean="0">
                <a:solidFill>
                  <a:schemeClr val="bg2"/>
                </a:solidFill>
                <a:latin typeface="+mn-lt"/>
                <a:cs typeface="Calibri"/>
              </a:rPr>
              <a:pPr algn="r" defTabSz="887413" eaLnBrk="0" hangingPunct="0">
                <a:spcBef>
                  <a:spcPct val="50000"/>
                </a:spcBef>
              </a:pPr>
              <a:t>‹#›</a:t>
            </a:fld>
            <a:endParaRPr lang="en-US" sz="900" b="0" dirty="0">
              <a:solidFill>
                <a:schemeClr val="bg2"/>
              </a:solidFill>
              <a:latin typeface="+mn-lt"/>
              <a:cs typeface="Calibri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3196" y="223981"/>
            <a:ext cx="1447892" cy="684276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1" r:id="rId2"/>
    <p:sldLayoutId id="2147483702" r:id="rId3"/>
    <p:sldLayoutId id="2147483703" r:id="rId4"/>
    <p:sldLayoutId id="2147483704" r:id="rId5"/>
    <p:sldLayoutId id="2147483706" r:id="rId6"/>
    <p:sldLayoutId id="2147483708" r:id="rId7"/>
  </p:sldLayoutIdLst>
  <p:hf sldNum="0" hdr="0" dt="0"/>
  <p:txStyles>
    <p:titleStyle>
      <a:lvl1pPr algn="l" defTabSz="887413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n-lt"/>
          <a:ea typeface="ＭＳ Ｐゴシック" pitchFamily="-112" charset="-128"/>
          <a:cs typeface="Calibri"/>
        </a:defRPr>
      </a:lvl1pPr>
      <a:lvl2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1" fontAlgn="base" hangingPunct="1">
        <a:spcBef>
          <a:spcPts val="6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Calibri"/>
        </a:defRPr>
      </a:lvl1pPr>
      <a:lvl2pPr marL="511175" indent="-279400" algn="l" defTabSz="887413" rtl="0" eaLnBrk="1" fontAlgn="base" hangingPunct="1">
        <a:spcBef>
          <a:spcPts val="600"/>
        </a:spcBef>
        <a:spcAft>
          <a:spcPct val="0"/>
        </a:spcAft>
        <a:buSzPct val="100000"/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  <a:cs typeface="Calibri"/>
        </a:defRPr>
      </a:lvl2pPr>
      <a:lvl3pPr marL="744538" indent="-233363" algn="l" defTabSz="887413" rtl="0" eaLnBrk="1" fontAlgn="base" hangingPunct="1">
        <a:spcBef>
          <a:spcPts val="600"/>
        </a:spcBef>
        <a:spcAft>
          <a:spcPct val="0"/>
        </a:spcAft>
        <a:buSzPct val="80000"/>
        <a:buChar char="•"/>
        <a:defRPr sz="2000" b="1">
          <a:solidFill>
            <a:schemeClr val="bg2"/>
          </a:solidFill>
          <a:latin typeface="+mn-lt"/>
          <a:ea typeface="ＭＳ Ｐゴシック" pitchFamily="-112" charset="-128"/>
          <a:cs typeface="Calibri"/>
        </a:defRPr>
      </a:lvl3pPr>
      <a:lvl4pPr marL="914400" indent="-169863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buChar char="–"/>
        <a:defRPr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968375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defRPr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://www.kimbellart.org/" TargetMode="External"/><Relationship Id="rId7" Type="http://schemas.openxmlformats.org/officeDocument/2006/relationships/slide" Target="slide16.xml"/><Relationship Id="rId12" Type="http://schemas.openxmlformats.org/officeDocument/2006/relationships/hyperlink" Target="http://fortworthmuseum.or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fwculture.com/wrogers.htm" TargetMode="External"/><Relationship Id="rId11" Type="http://schemas.openxmlformats.org/officeDocument/2006/relationships/hyperlink" Target="http://www.casamanana.org/" TargetMode="External"/><Relationship Id="rId5" Type="http://schemas.openxmlformats.org/officeDocument/2006/relationships/hyperlink" Target="http://www.cowgirl.net/" TargetMode="External"/><Relationship Id="rId10" Type="http://schemas.openxmlformats.org/officeDocument/2006/relationships/hyperlink" Target="http://www.fwbg.org/" TargetMode="External"/><Relationship Id="rId4" Type="http://schemas.openxmlformats.org/officeDocument/2006/relationships/hyperlink" Target="http://www.mamfw.org/" TargetMode="External"/><Relationship Id="rId9" Type="http://schemas.openxmlformats.org/officeDocument/2006/relationships/hyperlink" Target="http://www.cartermuseum.org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://www.milangallery.com/" TargetMode="External"/><Relationship Id="rId7" Type="http://schemas.openxmlformats.org/officeDocument/2006/relationships/slide" Target="slide16.xml"/><Relationship Id="rId12" Type="http://schemas.openxmlformats.org/officeDocument/2006/relationships/hyperlink" Target="http://www.fortworthlibrary.org/central.ht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ortworth.com/watergardens" TargetMode="External"/><Relationship Id="rId11" Type="http://schemas.openxmlformats.org/officeDocument/2006/relationships/hyperlink" Target="http://www.fortworth.com/" TargetMode="External"/><Relationship Id="rId5" Type="http://schemas.openxmlformats.org/officeDocument/2006/relationships/hyperlink" Target="http://www.sundancesquare.com/" TargetMode="External"/><Relationship Id="rId10" Type="http://schemas.openxmlformats.org/officeDocument/2006/relationships/hyperlink" Target="http://www.cattleraisersmuseum.org/" TargetMode="External"/><Relationship Id="rId4" Type="http://schemas.openxmlformats.org/officeDocument/2006/relationships/hyperlink" Target="http://www.sidrmuseum.org/" TargetMode="External"/><Relationship Id="rId9" Type="http://schemas.openxmlformats.org/officeDocument/2006/relationships/hyperlink" Target="http://www.basshall.com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llybobstexas.com/" TargetMode="External"/><Relationship Id="rId3" Type="http://schemas.openxmlformats.org/officeDocument/2006/relationships/slide" Target="slide17.xml"/><Relationship Id="rId7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hiteelephantsaloon.com/" TargetMode="External"/><Relationship Id="rId5" Type="http://schemas.openxmlformats.org/officeDocument/2006/relationships/hyperlink" Target="http://www.stockyardsstation.com/tarantulatrain" TargetMode="External"/><Relationship Id="rId10" Type="http://schemas.openxmlformats.org/officeDocument/2006/relationships/hyperlink" Target="http://www.h3ranch.com/" TargetMode="External"/><Relationship Id="rId4" Type="http://schemas.openxmlformats.org/officeDocument/2006/relationships/hyperlink" Target="http://www.stockyardsstation.com/" TargetMode="External"/><Relationship Id="rId9" Type="http://schemas.openxmlformats.org/officeDocument/2006/relationships/hyperlink" Target="http://www.cowtowncoliseum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tworthzoo.com/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://www.fwbg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8.xml"/><Relationship Id="rId4" Type="http://schemas.openxmlformats.org/officeDocument/2006/relationships/hyperlink" Target="http://www.logcabinvillage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.com/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united.com/" TargetMode="External"/><Relationship Id="rId4" Type="http://schemas.openxmlformats.org/officeDocument/2006/relationships/hyperlink" Target="http://www.delta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ilton.com/" TargetMode="External"/><Relationship Id="rId13" Type="http://schemas.openxmlformats.org/officeDocument/2006/relationships/hyperlink" Target="http://www.stockyardshotel.com/" TargetMode="External"/><Relationship Id="rId3" Type="http://schemas.openxmlformats.org/officeDocument/2006/relationships/hyperlink" Target="http://www.theashtonhotel.com/" TargetMode="External"/><Relationship Id="rId7" Type="http://schemas.openxmlformats.org/officeDocument/2006/relationships/hyperlink" Target="http://www.hamptoninn.com/" TargetMode="External"/><Relationship Id="rId12" Type="http://schemas.openxmlformats.org/officeDocument/2006/relationships/hyperlink" Target="http://www.sheraton.com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rriott.com/" TargetMode="External"/><Relationship Id="rId11" Type="http://schemas.openxmlformats.org/officeDocument/2006/relationships/hyperlink" Target="http://www.greenoakshotel.com/" TargetMode="External"/><Relationship Id="rId5" Type="http://schemas.openxmlformats.org/officeDocument/2006/relationships/hyperlink" Target="http://www.candlewoodsuitesfortworth.com/" TargetMode="External"/><Relationship Id="rId10" Type="http://schemas.openxmlformats.org/officeDocument/2006/relationships/hyperlink" Target="http://www.qualityinn.com/" TargetMode="External"/><Relationship Id="rId4" Type="http://schemas.openxmlformats.org/officeDocument/2006/relationships/hyperlink" Target="http://www.bestwestern.com/" TargetMode="External"/><Relationship Id="rId9" Type="http://schemas.openxmlformats.org/officeDocument/2006/relationships/hyperlink" Target="http://www.holidayinn.com/" TargetMode="External"/><Relationship Id="rId1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86676" y="2257078"/>
            <a:ext cx="8234565" cy="1143000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altLang="en-US" dirty="0"/>
              <a:t>Lockheed Martin</a:t>
            </a:r>
            <a:br>
              <a:rPr lang="en-US" altLang="en-US" dirty="0"/>
            </a:br>
            <a:r>
              <a:rPr lang="en-US" altLang="en-US" dirty="0"/>
              <a:t>Visitor Information </a:t>
            </a:r>
          </a:p>
        </p:txBody>
      </p:sp>
    </p:spTree>
    <p:extLst>
      <p:ext uri="{BB962C8B-B14F-4D97-AF65-F5344CB8AC3E}">
        <p14:creationId xmlns:p14="http://schemas.microsoft.com/office/powerpoint/2010/main" val="3348384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fortworthlogocowhite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73" y="1764780"/>
            <a:ext cx="6263855" cy="332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Medical Facilities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535806" y="995616"/>
            <a:ext cx="12234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en-US" sz="1800" i="0" dirty="0">
                <a:solidFill>
                  <a:srgbClr val="002F6C"/>
                </a:solidFill>
              </a:rPr>
              <a:t>Hospitals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35806" y="1301132"/>
            <a:ext cx="4054617" cy="535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4625" indent="-174625">
              <a:spcBef>
                <a:spcPct val="20000"/>
              </a:spcBef>
              <a:buFont typeface="Symbol" pitchFamily="18" charset="2"/>
              <a:buChar char="·"/>
              <a:defRPr sz="2100" b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1pPr>
            <a:lvl2pPr marL="742950" indent="-285750">
              <a:spcBef>
                <a:spcPct val="20000"/>
              </a:spcBef>
              <a:buFont typeface="Symbol" pitchFamily="18" charset="2"/>
              <a:buChar char="-"/>
              <a:defRPr sz="2100" b="1" i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2pPr>
            <a:lvl3pPr marL="1143000" indent="-228600">
              <a:spcBef>
                <a:spcPct val="20000"/>
              </a:spcBef>
              <a:buFont typeface="Symbol" pitchFamily="18" charset="2"/>
              <a:buChar char="·"/>
              <a:defRPr sz="2100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3pPr>
            <a:lvl4pPr marL="1600200" indent="-228600">
              <a:spcBef>
                <a:spcPct val="20000"/>
              </a:spcBef>
              <a:buFont typeface="Symbol" pitchFamily="18" charset="2"/>
              <a:buChar char="-"/>
              <a:defRPr sz="2100" i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sz="1354" dirty="0">
                <a:solidFill>
                  <a:schemeClr val="bg2"/>
                </a:solidFill>
              </a:rPr>
              <a:t>Baylor All Saints Medical Center Fort Worth</a:t>
            </a:r>
            <a:br>
              <a:rPr lang="en-US" altLang="en-US" sz="1354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1400 Eighth Avenue</a:t>
            </a:r>
            <a:br>
              <a:rPr lang="en-US" altLang="en-US" sz="1354" b="0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(817) 926-2544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sz="1354" dirty="0">
                <a:solidFill>
                  <a:schemeClr val="bg2"/>
                </a:solidFill>
              </a:rPr>
              <a:t>Baylor All Saints Medical Center at Cityview</a:t>
            </a:r>
            <a:br>
              <a:rPr lang="en-US" altLang="en-US" sz="1354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7100 Oakmont Boulevard</a:t>
            </a:r>
            <a:br>
              <a:rPr lang="en-US" altLang="en-US" sz="1354" b="0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(817) 346-5700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sz="1354" dirty="0">
                <a:solidFill>
                  <a:schemeClr val="bg2"/>
                </a:solidFill>
              </a:rPr>
              <a:t>Cook Children’s Medical Center</a:t>
            </a:r>
            <a:br>
              <a:rPr lang="en-US" altLang="en-US" sz="1354" b="0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801 7th Avenue</a:t>
            </a:r>
            <a:br>
              <a:rPr lang="en-US" altLang="en-US" sz="1354" b="0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(817) 885-4000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sz="1354" dirty="0">
                <a:solidFill>
                  <a:schemeClr val="bg2"/>
                </a:solidFill>
              </a:rPr>
              <a:t>Harris Methodist Fort Worth Hospital</a:t>
            </a:r>
            <a:br>
              <a:rPr lang="en-US" altLang="en-US" sz="1354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1301 Pennsylvania Avenue</a:t>
            </a:r>
            <a:br>
              <a:rPr lang="en-US" altLang="en-US" sz="1354" b="0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(817) 878-5500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sz="1354" dirty="0">
                <a:solidFill>
                  <a:schemeClr val="bg2"/>
                </a:solidFill>
              </a:rPr>
              <a:t>Harris Methodist Southwest Hospital</a:t>
            </a:r>
            <a:br>
              <a:rPr lang="en-US" altLang="en-US" sz="1354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6100 Harris Parkway</a:t>
            </a:r>
            <a:br>
              <a:rPr lang="en-US" altLang="en-US" sz="1354" b="0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(817) 346-5000</a:t>
            </a:r>
            <a:endParaRPr lang="en-US" altLang="en-US" sz="1354" dirty="0">
              <a:solidFill>
                <a:schemeClr val="bg2"/>
              </a:solidFill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sz="1354" dirty="0" err="1">
                <a:solidFill>
                  <a:schemeClr val="bg2"/>
                </a:solidFill>
              </a:rPr>
              <a:t>Huguley</a:t>
            </a:r>
            <a:r>
              <a:rPr lang="en-US" altLang="en-US" sz="1354" dirty="0">
                <a:solidFill>
                  <a:schemeClr val="bg2"/>
                </a:solidFill>
              </a:rPr>
              <a:t> Memorial Medical Center</a:t>
            </a:r>
            <a:br>
              <a:rPr lang="en-US" altLang="en-US" sz="1354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11801 South Freeway</a:t>
            </a:r>
            <a:br>
              <a:rPr lang="en-US" altLang="en-US" sz="1354" b="0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(817) 293-9110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sz="1354" dirty="0">
                <a:solidFill>
                  <a:schemeClr val="bg2"/>
                </a:solidFill>
              </a:rPr>
              <a:t>JPS Health Network</a:t>
            </a:r>
            <a:br>
              <a:rPr lang="en-US" altLang="en-US" sz="1354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1500 South Main Street</a:t>
            </a:r>
            <a:br>
              <a:rPr lang="en-US" altLang="en-US" sz="1354" b="0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(817) 222-2377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sz="1354" dirty="0">
                <a:solidFill>
                  <a:schemeClr val="bg2"/>
                </a:solidFill>
              </a:rPr>
              <a:t>Plaza Medical Center of Fort Worth</a:t>
            </a:r>
            <a:br>
              <a:rPr lang="en-US" altLang="en-US" sz="1354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900 Eighth Avenue</a:t>
            </a:r>
            <a:br>
              <a:rPr lang="en-US" altLang="en-US" sz="1354" b="0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(817) 336-2100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4719385" y="995616"/>
            <a:ext cx="14798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en-US" sz="1800" i="0" dirty="0">
                <a:solidFill>
                  <a:srgbClr val="002F6C"/>
                </a:solidFill>
              </a:rPr>
              <a:t>Pharmacies</a:t>
            </a:r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4734738" y="1301132"/>
            <a:ext cx="3964038" cy="497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4625" indent="-174625">
              <a:spcBef>
                <a:spcPct val="20000"/>
              </a:spcBef>
              <a:buFont typeface="Symbol" pitchFamily="18" charset="2"/>
              <a:buChar char="·"/>
              <a:defRPr sz="2100" b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1pPr>
            <a:lvl2pPr marL="742950" indent="-285750">
              <a:spcBef>
                <a:spcPct val="20000"/>
              </a:spcBef>
              <a:buFont typeface="Symbol" pitchFamily="18" charset="2"/>
              <a:buChar char="-"/>
              <a:defRPr sz="2100" b="1" i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2pPr>
            <a:lvl3pPr marL="1143000" indent="-228600">
              <a:spcBef>
                <a:spcPct val="20000"/>
              </a:spcBef>
              <a:buFont typeface="Symbol" pitchFamily="18" charset="2"/>
              <a:buChar char="·"/>
              <a:defRPr sz="2100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3pPr>
            <a:lvl4pPr marL="1600200" indent="-228600">
              <a:spcBef>
                <a:spcPct val="20000"/>
              </a:spcBef>
              <a:buFont typeface="Symbol" pitchFamily="18" charset="2"/>
              <a:buChar char="-"/>
              <a:defRPr sz="2100" i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sz="1354" dirty="0">
                <a:solidFill>
                  <a:schemeClr val="bg2"/>
                </a:solidFill>
              </a:rPr>
              <a:t>Albertsons Food and Drug</a:t>
            </a:r>
            <a:br>
              <a:rPr lang="en-US" altLang="en-US" sz="1354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6700 West Freeway</a:t>
            </a:r>
            <a:br>
              <a:rPr lang="en-US" altLang="en-US" sz="1354" b="0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(817) 377-8078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sz="1354" dirty="0">
                <a:solidFill>
                  <a:schemeClr val="bg2"/>
                </a:solidFill>
              </a:rPr>
              <a:t>Albertsons Food and Drug</a:t>
            </a:r>
            <a:br>
              <a:rPr lang="en-US" altLang="en-US" sz="1354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9300 Clifford Street</a:t>
            </a:r>
            <a:br>
              <a:rPr lang="en-US" altLang="en-US" sz="1354" b="0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(817) 246-4909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sz="1354" dirty="0">
                <a:solidFill>
                  <a:schemeClr val="bg2"/>
                </a:solidFill>
              </a:rPr>
              <a:t>Walgreens</a:t>
            </a:r>
            <a:br>
              <a:rPr lang="en-US" altLang="en-US" sz="1354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9625 White Settlement Road</a:t>
            </a:r>
            <a:br>
              <a:rPr lang="en-US" altLang="en-US" sz="1354" b="0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(817) 367-3469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sz="1354" dirty="0">
                <a:solidFill>
                  <a:schemeClr val="bg2"/>
                </a:solidFill>
              </a:rPr>
              <a:t>Walgreen’s</a:t>
            </a:r>
            <a:br>
              <a:rPr lang="en-US" altLang="en-US" sz="1354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8600 Highway 80 West</a:t>
            </a:r>
            <a:br>
              <a:rPr lang="en-US" altLang="en-US" sz="1354" b="0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(817) 244-0465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sz="1354" dirty="0">
                <a:solidFill>
                  <a:schemeClr val="bg2"/>
                </a:solidFill>
              </a:rPr>
              <a:t>CVS</a:t>
            </a:r>
            <a:br>
              <a:rPr lang="en-US" altLang="en-US" sz="1354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9620 White Settlement Rd.</a:t>
            </a:r>
            <a:br>
              <a:rPr lang="en-US" altLang="en-US" sz="1354" b="0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(817) 246-2411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sz="1354" dirty="0">
                <a:solidFill>
                  <a:schemeClr val="bg2"/>
                </a:solidFill>
              </a:rPr>
              <a:t>CVS</a:t>
            </a:r>
            <a:br>
              <a:rPr lang="en-US" altLang="en-US" sz="1354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8520 Camp Bowie West Blvd.</a:t>
            </a:r>
            <a:br>
              <a:rPr lang="en-US" altLang="en-US" sz="1354" b="0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(817) 560-0130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sz="1354" dirty="0">
                <a:solidFill>
                  <a:schemeClr val="bg2"/>
                </a:solidFill>
              </a:rPr>
              <a:t>Sam’s Club 6372 </a:t>
            </a:r>
            <a:br>
              <a:rPr lang="en-US" altLang="en-US" sz="1354" dirty="0">
                <a:solidFill>
                  <a:schemeClr val="bg2"/>
                </a:solidFill>
              </a:rPr>
            </a:br>
            <a:r>
              <a:rPr lang="en-US" altLang="en-US" sz="1354" b="0" i="1" dirty="0">
                <a:solidFill>
                  <a:schemeClr val="bg2"/>
                </a:solidFill>
              </a:rPr>
              <a:t>Department 10 Pharmacy Doctor</a:t>
            </a:r>
            <a:br>
              <a:rPr lang="en-US" altLang="en-US" sz="1354" b="0" i="1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6760 </a:t>
            </a:r>
            <a:r>
              <a:rPr lang="en-US" altLang="en-US" sz="1354" b="0" dirty="0" err="1">
                <a:solidFill>
                  <a:schemeClr val="bg2"/>
                </a:solidFill>
              </a:rPr>
              <a:t>Westworth</a:t>
            </a:r>
            <a:r>
              <a:rPr lang="en-US" altLang="en-US" sz="1354" b="0" dirty="0">
                <a:solidFill>
                  <a:schemeClr val="bg2"/>
                </a:solidFill>
              </a:rPr>
              <a:t> Blvd.</a:t>
            </a:r>
            <a:br>
              <a:rPr lang="en-US" altLang="en-US" sz="1354" b="0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(817) 763-9621</a:t>
            </a:r>
          </a:p>
        </p:txBody>
      </p:sp>
      <p:sp>
        <p:nvSpPr>
          <p:cNvPr id="12296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98776" y="6210300"/>
            <a:ext cx="346968" cy="362108"/>
          </a:xfrm>
          <a:prstGeom prst="actionButtonHom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altLang="en-US" sz="2321"/>
          </a:p>
        </p:txBody>
      </p:sp>
    </p:spTree>
    <p:extLst>
      <p:ext uri="{BB962C8B-B14F-4D97-AF65-F5344CB8AC3E}">
        <p14:creationId xmlns:p14="http://schemas.microsoft.com/office/powerpoint/2010/main" val="4226451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739995" y="1257300"/>
            <a:ext cx="4163621" cy="412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defTabSz="944563">
              <a:spcBef>
                <a:spcPct val="20000"/>
              </a:spcBef>
              <a:buFont typeface="Symbol" pitchFamily="18" charset="2"/>
              <a:buChar char="·"/>
              <a:defRPr sz="2100" b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1pPr>
            <a:lvl2pPr marL="571500" indent="-228600" defTabSz="944563">
              <a:spcBef>
                <a:spcPct val="20000"/>
              </a:spcBef>
              <a:buFont typeface="Symbol" pitchFamily="18" charset="2"/>
              <a:buChar char="-"/>
              <a:defRPr sz="2100" b="1" i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2pPr>
            <a:lvl3pPr indent="-228600" defTabSz="944563">
              <a:spcBef>
                <a:spcPct val="20000"/>
              </a:spcBef>
              <a:buFont typeface="Symbol" pitchFamily="18" charset="2"/>
              <a:buChar char="·"/>
              <a:defRPr sz="2100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3pPr>
            <a:lvl4pPr marL="1257300" indent="-228600" defTabSz="944563">
              <a:spcBef>
                <a:spcPct val="20000"/>
              </a:spcBef>
              <a:buFont typeface="Symbol" pitchFamily="18" charset="2"/>
              <a:buChar char="-"/>
              <a:defRPr sz="2100" i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4pPr>
            <a:lvl5pPr marL="2127250" indent="-236538" defTabSz="944563">
              <a:spcBef>
                <a:spcPct val="20000"/>
              </a:spcBef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5pPr>
            <a:lvl6pPr marL="2584450" indent="-236538" defTabSz="944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6pPr>
            <a:lvl7pPr marL="3041650" indent="-236538" defTabSz="944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7pPr>
            <a:lvl8pPr marL="3498850" indent="-236538" defTabSz="944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8pPr>
            <a:lvl9pPr marL="3956050" indent="-236538" defTabSz="944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9pPr>
          </a:lstStyle>
          <a:p>
            <a:pPr marL="0" indent="0">
              <a:buNone/>
            </a:pPr>
            <a:r>
              <a:rPr lang="en-US" altLang="en-US" sz="1400" dirty="0" err="1">
                <a:solidFill>
                  <a:schemeClr val="bg2"/>
                </a:solidFill>
              </a:rPr>
              <a:t>Kimbell</a:t>
            </a:r>
            <a:r>
              <a:rPr lang="en-US" altLang="en-US" sz="1400" dirty="0">
                <a:solidFill>
                  <a:schemeClr val="bg2"/>
                </a:solidFill>
              </a:rPr>
              <a:t> Art Museum</a:t>
            </a:r>
            <a:br>
              <a:rPr lang="en-US" altLang="en-US" sz="140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3333 Camp Bowie Blvd.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(817) 332-8451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  <a:hlinkClick r:id="rId3"/>
              </a:rPr>
              <a:t>www.kimbellart.org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endParaRPr lang="en-US" altLang="en-US" sz="1400" b="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altLang="en-US" sz="1400" dirty="0">
                <a:solidFill>
                  <a:schemeClr val="bg2"/>
                </a:solidFill>
              </a:rPr>
              <a:t>Modern Art Museum of Fort Worth</a:t>
            </a:r>
            <a:br>
              <a:rPr lang="en-US" altLang="en-US" sz="140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3200 Darnell Street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(817) 738-9215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  <a:hlinkClick r:id="rId4"/>
              </a:rPr>
              <a:t>www.mamfw.org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endParaRPr lang="en-US" altLang="en-US" sz="1400" b="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altLang="en-US" sz="1400" dirty="0">
                <a:solidFill>
                  <a:schemeClr val="bg2"/>
                </a:solidFill>
              </a:rPr>
              <a:t>National Cowgirl Museum and Hall of Fame</a:t>
            </a:r>
            <a:br>
              <a:rPr lang="en-US" altLang="en-US" sz="140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1720 </a:t>
            </a:r>
            <a:r>
              <a:rPr lang="en-US" altLang="en-US" sz="1400" b="0" dirty="0" err="1">
                <a:solidFill>
                  <a:schemeClr val="bg2"/>
                </a:solidFill>
              </a:rPr>
              <a:t>Gendy</a:t>
            </a:r>
            <a:r>
              <a:rPr lang="en-US" altLang="en-US" sz="1400" b="0" dirty="0">
                <a:solidFill>
                  <a:schemeClr val="bg2"/>
                </a:solidFill>
              </a:rPr>
              <a:t> Street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(817) 336-4475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  <a:hlinkClick r:id="rId5"/>
              </a:rPr>
              <a:t>www.cowgirl.net</a:t>
            </a:r>
            <a:endParaRPr lang="en-US" altLang="en-US" sz="1400" b="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altLang="en-US" sz="1400" b="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altLang="en-US" sz="1400" dirty="0">
                <a:solidFill>
                  <a:schemeClr val="bg2"/>
                </a:solidFill>
              </a:rPr>
              <a:t>Will Rogers Memorial Center</a:t>
            </a:r>
            <a:br>
              <a:rPr lang="en-US" altLang="en-US" sz="140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3401 Lancaster Avenue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(817) 871-8150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  <a:hlinkClick r:id="rId6"/>
              </a:rPr>
              <a:t>www.fwculture.com/wrogers.htm</a:t>
            </a:r>
            <a:endParaRPr lang="en-US" altLang="en-US" sz="1400" b="0" dirty="0">
              <a:solidFill>
                <a:schemeClr val="bg2"/>
              </a:solidFill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025769" y="5857169"/>
            <a:ext cx="5055615" cy="65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321" i="0" dirty="0">
                <a:solidFill>
                  <a:srgbClr val="FFFFFF"/>
                </a:solidFill>
                <a:hlinkClick r:id="rId7" action="ppaction://hlinksldjump"/>
              </a:rPr>
              <a:t>Map of Fort Worth Cultural District</a:t>
            </a:r>
            <a:br>
              <a:rPr lang="en-US" altLang="en-US" sz="2321" i="0" dirty="0">
                <a:solidFill>
                  <a:srgbClr val="FFFFFF"/>
                </a:solidFill>
                <a:hlinkClick r:id="rId7" action="ppaction://hlinksldjump"/>
              </a:rPr>
            </a:br>
            <a:endParaRPr lang="en-US" altLang="en-US" sz="1354" i="0" dirty="0">
              <a:solidFill>
                <a:srgbClr val="FFFFFF"/>
              </a:solidFill>
            </a:endParaRPr>
          </a:p>
        </p:txBody>
      </p:sp>
      <p:sp>
        <p:nvSpPr>
          <p:cNvPr id="15366" name="AutoShape 10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210300"/>
            <a:ext cx="358944" cy="374607"/>
          </a:xfrm>
          <a:prstGeom prst="actionButtonHom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altLang="en-US" sz="2321"/>
          </a:p>
        </p:txBody>
      </p:sp>
      <p:sp>
        <p:nvSpPr>
          <p:cNvPr id="15367" name="Rectangle 15"/>
          <p:cNvSpPr>
            <a:spLocks noChangeArrowheads="1"/>
          </p:cNvSpPr>
          <p:nvPr/>
        </p:nvSpPr>
        <p:spPr bwMode="auto">
          <a:xfrm>
            <a:off x="483914" y="1257300"/>
            <a:ext cx="4163621" cy="412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defTabSz="944563">
              <a:spcBef>
                <a:spcPct val="20000"/>
              </a:spcBef>
              <a:buFont typeface="Symbol" pitchFamily="18" charset="2"/>
              <a:buChar char="·"/>
              <a:defRPr sz="2100" b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1pPr>
            <a:lvl2pPr marL="571500" indent="-228600" defTabSz="944563">
              <a:spcBef>
                <a:spcPct val="20000"/>
              </a:spcBef>
              <a:buFont typeface="Symbol" pitchFamily="18" charset="2"/>
              <a:buChar char="-"/>
              <a:defRPr sz="2100" b="1" i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2pPr>
            <a:lvl3pPr indent="-228600" defTabSz="944563">
              <a:spcBef>
                <a:spcPct val="20000"/>
              </a:spcBef>
              <a:buFont typeface="Symbol" pitchFamily="18" charset="2"/>
              <a:buChar char="·"/>
              <a:defRPr sz="2100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3pPr>
            <a:lvl4pPr marL="1257300" indent="-228600" defTabSz="944563">
              <a:spcBef>
                <a:spcPct val="20000"/>
              </a:spcBef>
              <a:buFont typeface="Symbol" pitchFamily="18" charset="2"/>
              <a:buChar char="-"/>
              <a:defRPr sz="2100" i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4pPr>
            <a:lvl5pPr marL="2127250" indent="-236538" defTabSz="944563">
              <a:spcBef>
                <a:spcPct val="20000"/>
              </a:spcBef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5pPr>
            <a:lvl6pPr marL="2584450" indent="-236538" defTabSz="944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6pPr>
            <a:lvl7pPr marL="3041650" indent="-236538" defTabSz="944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7pPr>
            <a:lvl8pPr marL="3498850" indent="-236538" defTabSz="944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8pPr>
            <a:lvl9pPr marL="3956050" indent="-236538" defTabSz="944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9pPr>
          </a:lstStyle>
          <a:p>
            <a:pPr marL="0" indent="0">
              <a:buNone/>
            </a:pPr>
            <a:r>
              <a:rPr lang="en-US" altLang="en-US" sz="1400" dirty="0">
                <a:solidFill>
                  <a:schemeClr val="bg2"/>
                </a:solidFill>
              </a:rPr>
              <a:t>Amon Carter Museum</a:t>
            </a:r>
            <a:br>
              <a:rPr lang="en-US" altLang="en-US" sz="140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3501 Camp Bowie Blvd.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(817) 738-1933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  <a:hlinkClick r:id="rId9"/>
              </a:rPr>
              <a:t>www.cartermuseum.org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endParaRPr lang="en-US" altLang="en-US" sz="1400" b="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altLang="en-US" sz="1400" dirty="0">
                <a:solidFill>
                  <a:schemeClr val="bg2"/>
                </a:solidFill>
              </a:rPr>
              <a:t>Botanic Garden/Japanese Garden</a:t>
            </a:r>
            <a:br>
              <a:rPr lang="en-US" altLang="en-US" sz="140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3220 Botanic Garden Blvd.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(817) 871-7689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  <a:hlinkClick r:id="rId10"/>
              </a:rPr>
              <a:t>www.fwbg.org</a:t>
            </a:r>
            <a:endParaRPr lang="en-US" altLang="en-US" sz="1400" b="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altLang="en-US" sz="1400" b="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altLang="en-US" sz="1400" dirty="0">
                <a:solidFill>
                  <a:schemeClr val="bg2"/>
                </a:solidFill>
              </a:rPr>
              <a:t>Casa </a:t>
            </a:r>
            <a:r>
              <a:rPr lang="en-US" altLang="en-US" sz="1400" dirty="0" err="1">
                <a:solidFill>
                  <a:schemeClr val="bg2"/>
                </a:solidFill>
              </a:rPr>
              <a:t>Ma</a:t>
            </a:r>
            <a:r>
              <a:rPr lang="en-US" altLang="en-US" sz="1400" dirty="0" err="1">
                <a:solidFill>
                  <a:schemeClr val="bg2"/>
                </a:solidFill>
                <a:cs typeface="Arial" charset="0"/>
              </a:rPr>
              <a:t>ñ</a:t>
            </a:r>
            <a:r>
              <a:rPr lang="en-US" altLang="en-US" sz="1400" dirty="0" err="1">
                <a:solidFill>
                  <a:schemeClr val="bg2"/>
                </a:solidFill>
              </a:rPr>
              <a:t>ana</a:t>
            </a:r>
            <a:br>
              <a:rPr lang="en-US" altLang="en-US" sz="140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3101 West Lancaster Avenue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(817) 332-2272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  <a:hlinkClick r:id="rId11"/>
              </a:rPr>
              <a:t>www.casamanana.org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endParaRPr lang="en-US" altLang="en-US" sz="1400" b="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altLang="en-US" sz="1400" dirty="0">
                <a:solidFill>
                  <a:schemeClr val="bg2"/>
                </a:solidFill>
              </a:rPr>
              <a:t>Fort Worth Museum of Science and History</a:t>
            </a:r>
            <a:br>
              <a:rPr lang="en-US" altLang="en-US" sz="140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1501 Montgomery Street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(817) 255-9300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  <a:hlinkClick r:id="rId12"/>
              </a:rPr>
              <a:t>fortworthmuseum.org</a:t>
            </a:r>
            <a:endParaRPr lang="en-US" altLang="en-US" sz="1400" b="0" dirty="0">
              <a:solidFill>
                <a:schemeClr val="bg2"/>
              </a:solidFill>
            </a:endParaRPr>
          </a:p>
          <a:p>
            <a:endParaRPr lang="en-US" altLang="en-US" sz="1400" b="0" dirty="0">
              <a:solidFill>
                <a:schemeClr val="bg2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Fort Worth Cultural District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41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Downtown Fort Worth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749496" y="1257300"/>
            <a:ext cx="3356075" cy="412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defTabSz="944563">
              <a:spcBef>
                <a:spcPct val="20000"/>
              </a:spcBef>
              <a:buFont typeface="Symbol" pitchFamily="18" charset="2"/>
              <a:buChar char="·"/>
              <a:defRPr sz="2100" b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1pPr>
            <a:lvl2pPr marL="571500" indent="-228600" defTabSz="944563">
              <a:spcBef>
                <a:spcPct val="20000"/>
              </a:spcBef>
              <a:buFont typeface="Symbol" pitchFamily="18" charset="2"/>
              <a:buChar char="-"/>
              <a:defRPr sz="2100" b="1" i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2pPr>
            <a:lvl3pPr indent="-228600" defTabSz="944563">
              <a:spcBef>
                <a:spcPct val="20000"/>
              </a:spcBef>
              <a:buFont typeface="Symbol" pitchFamily="18" charset="2"/>
              <a:buChar char="·"/>
              <a:defRPr sz="2100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3pPr>
            <a:lvl4pPr marL="1257300" indent="-228600" defTabSz="944563">
              <a:spcBef>
                <a:spcPct val="20000"/>
              </a:spcBef>
              <a:buFont typeface="Symbol" pitchFamily="18" charset="2"/>
              <a:buChar char="-"/>
              <a:defRPr sz="2100" i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4pPr>
            <a:lvl5pPr marL="2127250" indent="-236538" defTabSz="944563">
              <a:spcBef>
                <a:spcPct val="20000"/>
              </a:spcBef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5pPr>
            <a:lvl6pPr marL="2584450" indent="-236538" defTabSz="944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6pPr>
            <a:lvl7pPr marL="3041650" indent="-236538" defTabSz="944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7pPr>
            <a:lvl8pPr marL="3498850" indent="-236538" defTabSz="944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8pPr>
            <a:lvl9pPr marL="3956050" indent="-236538" defTabSz="944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9pPr>
          </a:lstStyle>
          <a:p>
            <a:pPr marL="0" indent="0">
              <a:buNone/>
            </a:pPr>
            <a:r>
              <a:rPr lang="en-US" altLang="en-US" sz="1400" dirty="0">
                <a:solidFill>
                  <a:schemeClr val="bg2"/>
                </a:solidFill>
              </a:rPr>
              <a:t>Milan Art Gallery</a:t>
            </a:r>
            <a:br>
              <a:rPr lang="en-US" altLang="en-US" sz="140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525 Commerce Street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(817) 212-4200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  <a:hlinkClick r:id="rId3"/>
              </a:rPr>
              <a:t>www.milangallery.com</a:t>
            </a:r>
            <a:br>
              <a:rPr lang="en-US" altLang="en-US" sz="1400" b="0" dirty="0">
                <a:solidFill>
                  <a:schemeClr val="bg2"/>
                </a:solidFill>
                <a:hlinkClick r:id="rId3"/>
              </a:rPr>
            </a:br>
            <a:endParaRPr lang="en-US" altLang="en-US" sz="1400" b="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altLang="en-US" sz="1400" dirty="0">
                <a:solidFill>
                  <a:schemeClr val="bg2"/>
                </a:solidFill>
              </a:rPr>
              <a:t>Sid Richardson Museum</a:t>
            </a:r>
            <a:br>
              <a:rPr lang="en-US" altLang="en-US" sz="140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309 Main Street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(817) 332-655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  <a:hlinkClick r:id="rId4"/>
              </a:rPr>
              <a:t>www.sidrmuseum.org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endParaRPr lang="en-US" altLang="en-US" sz="1400" b="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altLang="en-US" sz="1400" dirty="0">
                <a:solidFill>
                  <a:schemeClr val="bg2"/>
                </a:solidFill>
              </a:rPr>
              <a:t>Sundance Square</a:t>
            </a:r>
            <a:br>
              <a:rPr lang="en-US" altLang="en-US" sz="140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(817) 255-5700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  <a:hlinkClick r:id="rId5"/>
              </a:rPr>
              <a:t>www.sundancesquare.com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endParaRPr lang="en-US" altLang="en-US" sz="1400" b="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altLang="en-US" sz="1400" dirty="0">
                <a:solidFill>
                  <a:schemeClr val="bg2"/>
                </a:solidFill>
              </a:rPr>
              <a:t>Water Gardens</a:t>
            </a:r>
            <a:br>
              <a:rPr lang="en-US" altLang="en-US" sz="140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1502 Commerce Street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(817) 871-5757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  <a:hlinkClick r:id="rId6"/>
              </a:rPr>
              <a:t>www.fortworth.com/watergardens</a:t>
            </a:r>
            <a:endParaRPr lang="en-US" altLang="en-US" sz="1400" b="0" dirty="0">
              <a:solidFill>
                <a:schemeClr val="bg2"/>
              </a:solidFill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368800" y="5853083"/>
            <a:ext cx="4406399" cy="65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321" i="0" dirty="0">
                <a:solidFill>
                  <a:srgbClr val="66CCFF"/>
                </a:solidFill>
                <a:hlinkClick r:id="rId7" action="ppaction://hlinksldjump"/>
              </a:rPr>
              <a:t>Map of Downtown Fort Worth</a:t>
            </a:r>
            <a:r>
              <a:rPr lang="en-US" altLang="en-US" sz="2321" i="0" dirty="0">
                <a:solidFill>
                  <a:schemeClr val="folHlink"/>
                </a:solidFill>
                <a:hlinkClick r:id="rId7" action="ppaction://hlinksldjump"/>
              </a:rPr>
              <a:t> </a:t>
            </a:r>
            <a:br>
              <a:rPr lang="en-US" altLang="en-US" sz="2321" i="0" dirty="0">
                <a:solidFill>
                  <a:schemeClr val="folHlink"/>
                </a:solidFill>
              </a:rPr>
            </a:br>
            <a:endParaRPr lang="en-US" altLang="en-US" sz="1354" i="0" dirty="0">
              <a:solidFill>
                <a:srgbClr val="FFFFFF"/>
              </a:solidFill>
            </a:endParaRPr>
          </a:p>
        </p:txBody>
      </p:sp>
      <p:sp>
        <p:nvSpPr>
          <p:cNvPr id="16390" name="AutoShape 10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228696"/>
            <a:ext cx="358944" cy="351214"/>
          </a:xfrm>
          <a:prstGeom prst="actionButtonHom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altLang="en-US" sz="2321"/>
          </a:p>
        </p:txBody>
      </p:sp>
      <p:sp>
        <p:nvSpPr>
          <p:cNvPr id="16391" name="Rectangle 14"/>
          <p:cNvSpPr>
            <a:spLocks noChangeArrowheads="1"/>
          </p:cNvSpPr>
          <p:nvPr/>
        </p:nvSpPr>
        <p:spPr bwMode="auto">
          <a:xfrm>
            <a:off x="486971" y="1269656"/>
            <a:ext cx="3356075" cy="412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defTabSz="944563">
              <a:spcBef>
                <a:spcPct val="20000"/>
              </a:spcBef>
              <a:buFont typeface="Symbol" pitchFamily="18" charset="2"/>
              <a:buChar char="·"/>
              <a:defRPr sz="2100" b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1pPr>
            <a:lvl2pPr marL="571500" indent="-228600" defTabSz="944563">
              <a:spcBef>
                <a:spcPct val="20000"/>
              </a:spcBef>
              <a:buFont typeface="Symbol" pitchFamily="18" charset="2"/>
              <a:buChar char="-"/>
              <a:defRPr sz="2100" b="1" i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2pPr>
            <a:lvl3pPr indent="-228600" defTabSz="944563">
              <a:spcBef>
                <a:spcPct val="20000"/>
              </a:spcBef>
              <a:buFont typeface="Symbol" pitchFamily="18" charset="2"/>
              <a:buChar char="·"/>
              <a:defRPr sz="2100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3pPr>
            <a:lvl4pPr marL="1257300" indent="-228600" defTabSz="944563">
              <a:spcBef>
                <a:spcPct val="20000"/>
              </a:spcBef>
              <a:buFont typeface="Symbol" pitchFamily="18" charset="2"/>
              <a:buChar char="-"/>
              <a:defRPr sz="2100" i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4pPr>
            <a:lvl5pPr marL="2127250" indent="-236538" defTabSz="944563">
              <a:spcBef>
                <a:spcPct val="20000"/>
              </a:spcBef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5pPr>
            <a:lvl6pPr marL="2584450" indent="-236538" defTabSz="944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6pPr>
            <a:lvl7pPr marL="3041650" indent="-236538" defTabSz="944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7pPr>
            <a:lvl8pPr marL="3498850" indent="-236538" defTabSz="944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8pPr>
            <a:lvl9pPr marL="3956050" indent="-236538" defTabSz="944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9pPr>
          </a:lstStyle>
          <a:p>
            <a:pPr marL="0" indent="0">
              <a:buNone/>
            </a:pPr>
            <a:r>
              <a:rPr lang="en-US" altLang="en-US" sz="1400" dirty="0">
                <a:solidFill>
                  <a:schemeClr val="bg2"/>
                </a:solidFill>
              </a:rPr>
              <a:t>Bass Performance Hall</a:t>
            </a:r>
            <a:br>
              <a:rPr lang="en-US" altLang="en-US" sz="140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525 Commerce Street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(817) 212-4200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  <a:hlinkClick r:id="rId9"/>
              </a:rPr>
              <a:t>www.basshall.com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endParaRPr lang="en-US" altLang="en-US" sz="1400" b="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altLang="en-US" sz="1400" dirty="0">
                <a:solidFill>
                  <a:schemeClr val="bg2"/>
                </a:solidFill>
              </a:rPr>
              <a:t>Cattle Raisers Museum</a:t>
            </a:r>
            <a:br>
              <a:rPr lang="en-US" altLang="en-US" sz="140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1301 West 7th Street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(817) 332-8551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  <a:hlinkClick r:id="rId10"/>
              </a:rPr>
              <a:t>www.cattleraisersmuseum.org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endParaRPr lang="en-US" altLang="en-US" sz="1400" b="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altLang="en-US" sz="1400" dirty="0">
                <a:solidFill>
                  <a:schemeClr val="bg2"/>
                </a:solidFill>
              </a:rPr>
              <a:t>Fort Worth Convention Center</a:t>
            </a:r>
            <a:br>
              <a:rPr lang="en-US" altLang="en-US" sz="140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1201 Houston Street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(817) 570-2222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  <a:hlinkClick r:id="rId11"/>
              </a:rPr>
              <a:t>www.fortworth.com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endParaRPr lang="en-US" altLang="en-US" sz="1400" b="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altLang="en-US" sz="1400" dirty="0">
                <a:solidFill>
                  <a:schemeClr val="bg2"/>
                </a:solidFill>
              </a:rPr>
              <a:t>Central Library</a:t>
            </a:r>
            <a:br>
              <a:rPr lang="en-US" altLang="en-US" sz="140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500 W. 3rd Street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(817) 871-7701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  <a:hlinkClick r:id="rId12"/>
              </a:rPr>
              <a:t>www.fortworthlibrary.org</a:t>
            </a:r>
            <a:endParaRPr lang="en-US" altLang="en-US" sz="14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04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Fort Worth Historic Stockyards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1758091" y="5852959"/>
            <a:ext cx="5615062" cy="65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321" i="0" dirty="0">
                <a:solidFill>
                  <a:srgbClr val="FFFFFF"/>
                </a:solidFill>
                <a:hlinkClick r:id="rId3" action="ppaction://hlinksldjump"/>
              </a:rPr>
              <a:t>Map of Fort Worth Historic Stockyards</a:t>
            </a:r>
            <a:br>
              <a:rPr lang="en-US" altLang="en-US" sz="2321" i="0" dirty="0">
                <a:solidFill>
                  <a:srgbClr val="FFFFFF"/>
                </a:solidFill>
              </a:rPr>
            </a:br>
            <a:endParaRPr lang="en-US" altLang="en-US" sz="1354" i="0" dirty="0">
              <a:solidFill>
                <a:srgbClr val="FFFFFF"/>
              </a:solidFill>
            </a:endParaRP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4748070" y="1260441"/>
            <a:ext cx="4163621" cy="352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Symbol" pitchFamily="18" charset="2"/>
              <a:buChar char="·"/>
              <a:defRPr sz="2100" b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1pPr>
            <a:lvl2pPr marL="742950" indent="-285750">
              <a:spcBef>
                <a:spcPct val="20000"/>
              </a:spcBef>
              <a:buFont typeface="Symbol" pitchFamily="18" charset="2"/>
              <a:buChar char="-"/>
              <a:defRPr sz="2100" b="1" i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2pPr>
            <a:lvl3pPr marL="1143000" indent="-228600">
              <a:spcBef>
                <a:spcPct val="20000"/>
              </a:spcBef>
              <a:buFont typeface="Symbol" pitchFamily="18" charset="2"/>
              <a:buChar char="·"/>
              <a:defRPr sz="2100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3pPr>
            <a:lvl4pPr marL="1600200" indent="-228600">
              <a:spcBef>
                <a:spcPct val="20000"/>
              </a:spcBef>
              <a:buFont typeface="Symbol" pitchFamily="18" charset="2"/>
              <a:buChar char="-"/>
              <a:defRPr sz="2100" i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9pPr>
          </a:lstStyle>
          <a:p>
            <a:pPr marL="0" indent="0">
              <a:buNone/>
            </a:pPr>
            <a:r>
              <a:rPr lang="en-US" altLang="en-US" sz="1400" dirty="0">
                <a:solidFill>
                  <a:schemeClr val="bg2"/>
                </a:solidFill>
              </a:rPr>
              <a:t>Stockyards Station</a:t>
            </a:r>
            <a:br>
              <a:rPr lang="en-US" altLang="en-US" sz="140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140 E. Exchange Avenue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817-625-9715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  <a:hlinkClick r:id="rId4"/>
              </a:rPr>
              <a:t>www.stockyardsstation.com</a:t>
            </a:r>
            <a:endParaRPr lang="en-US" altLang="en-US" sz="1400" b="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altLang="en-US" sz="1400" b="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altLang="en-US" sz="1400" dirty="0">
                <a:solidFill>
                  <a:schemeClr val="bg2"/>
                </a:solidFill>
              </a:rPr>
              <a:t>Tarantula Train Depot</a:t>
            </a:r>
            <a:br>
              <a:rPr lang="en-US" altLang="en-US" sz="140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140 E. Exchange Avenue</a:t>
            </a:r>
            <a:br>
              <a:rPr lang="en-US" altLang="en-US" sz="140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817-625-7245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  <a:hlinkClick r:id="rId5"/>
              </a:rPr>
              <a:t>www.stockyardsstation.com/tarantulatrain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endParaRPr lang="en-US" altLang="en-US" sz="1400" b="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altLang="en-US" sz="1400" dirty="0">
                <a:solidFill>
                  <a:schemeClr val="bg2"/>
                </a:solidFill>
              </a:rPr>
              <a:t>White Elephant Saloon</a:t>
            </a:r>
            <a:br>
              <a:rPr lang="en-US" altLang="en-US" sz="140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106 E. Exchange Avenue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817-624-1887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  <a:hlinkClick r:id="rId6"/>
              </a:rPr>
              <a:t>www.whiteelephantsaloon.com</a:t>
            </a:r>
            <a:endParaRPr lang="en-US" altLang="en-US" sz="1400" b="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altLang="en-US" sz="1400" b="0" dirty="0">
              <a:solidFill>
                <a:schemeClr val="bg2"/>
              </a:solidFill>
            </a:endParaRPr>
          </a:p>
        </p:txBody>
      </p:sp>
      <p:sp>
        <p:nvSpPr>
          <p:cNvPr id="17414" name="AutoShape 8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219267"/>
            <a:ext cx="358943" cy="370070"/>
          </a:xfrm>
          <a:prstGeom prst="actionButtonHom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altLang="en-US" sz="2321"/>
          </a:p>
        </p:txBody>
      </p:sp>
      <p:sp>
        <p:nvSpPr>
          <p:cNvPr id="17415" name="Rectangle 11"/>
          <p:cNvSpPr>
            <a:spLocks noChangeArrowheads="1"/>
          </p:cNvSpPr>
          <p:nvPr/>
        </p:nvSpPr>
        <p:spPr bwMode="auto">
          <a:xfrm>
            <a:off x="471325" y="1299933"/>
            <a:ext cx="3157995" cy="403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Symbol" pitchFamily="18" charset="2"/>
              <a:buChar char="·"/>
              <a:defRPr sz="2100" b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1pPr>
            <a:lvl2pPr marL="742950" indent="-285750">
              <a:spcBef>
                <a:spcPct val="20000"/>
              </a:spcBef>
              <a:buFont typeface="Symbol" pitchFamily="18" charset="2"/>
              <a:buChar char="-"/>
              <a:defRPr sz="2100" b="1" i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2pPr>
            <a:lvl3pPr marL="1143000" indent="-228600">
              <a:spcBef>
                <a:spcPct val="20000"/>
              </a:spcBef>
              <a:buFont typeface="Symbol" pitchFamily="18" charset="2"/>
              <a:buChar char="·"/>
              <a:defRPr sz="2100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3pPr>
            <a:lvl4pPr marL="1600200" indent="-228600">
              <a:spcBef>
                <a:spcPct val="20000"/>
              </a:spcBef>
              <a:buFont typeface="Symbol" pitchFamily="18" charset="2"/>
              <a:buChar char="-"/>
              <a:defRPr sz="2100" i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9pPr>
          </a:lstStyle>
          <a:p>
            <a:pPr marL="0" indent="0"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Billy’s Bob’s Texas</a:t>
            </a:r>
            <a:br>
              <a:rPr lang="en-US" altLang="en-US" sz="1400" dirty="0">
                <a:solidFill>
                  <a:schemeClr val="tx1"/>
                </a:solidFill>
              </a:rPr>
            </a:br>
            <a:r>
              <a:rPr lang="en-US" altLang="en-US" sz="1400" b="0" dirty="0">
                <a:solidFill>
                  <a:schemeClr val="tx1"/>
                </a:solidFill>
              </a:rPr>
              <a:t>2520 Rodeo Plaza</a:t>
            </a:r>
            <a:br>
              <a:rPr lang="en-US" altLang="en-US" sz="1400" b="0" dirty="0">
                <a:solidFill>
                  <a:schemeClr val="tx1"/>
                </a:solidFill>
              </a:rPr>
            </a:br>
            <a:r>
              <a:rPr lang="en-US" altLang="en-US" sz="1400" b="0" dirty="0">
                <a:solidFill>
                  <a:schemeClr val="tx1"/>
                </a:solidFill>
              </a:rPr>
              <a:t>817 624-7117</a:t>
            </a:r>
            <a:br>
              <a:rPr lang="en-US" altLang="en-US" sz="1400" dirty="0">
                <a:solidFill>
                  <a:schemeClr val="tx1"/>
                </a:solidFill>
              </a:rPr>
            </a:br>
            <a:r>
              <a:rPr lang="en-US" altLang="en-US" sz="1400" b="0" dirty="0">
                <a:solidFill>
                  <a:schemeClr val="tx1"/>
                </a:solidFill>
                <a:hlinkClick r:id="rId8"/>
              </a:rPr>
              <a:t>www.billybobstexas.com</a:t>
            </a:r>
            <a:br>
              <a:rPr lang="en-US" altLang="en-US" sz="1400" b="0" dirty="0">
                <a:solidFill>
                  <a:schemeClr val="tx1"/>
                </a:solidFill>
              </a:rPr>
            </a:br>
            <a:endParaRPr lang="en-US" altLang="en-US" sz="14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Cowtown Coliseum</a:t>
            </a:r>
            <a:br>
              <a:rPr lang="en-US" altLang="en-US" sz="1400" dirty="0">
                <a:solidFill>
                  <a:schemeClr val="tx1"/>
                </a:solidFill>
              </a:rPr>
            </a:br>
            <a:r>
              <a:rPr lang="en-US" altLang="en-US" sz="1400" b="0" dirty="0">
                <a:solidFill>
                  <a:schemeClr val="tx1"/>
                </a:solidFill>
              </a:rPr>
              <a:t>121 E. Exchange Avenue</a:t>
            </a:r>
            <a:br>
              <a:rPr lang="en-US" altLang="en-US" sz="1400" b="0" dirty="0">
                <a:solidFill>
                  <a:schemeClr val="tx1"/>
                </a:solidFill>
              </a:rPr>
            </a:br>
            <a:r>
              <a:rPr lang="en-US" altLang="en-US" sz="1400" b="0" dirty="0">
                <a:solidFill>
                  <a:schemeClr val="tx1"/>
                </a:solidFill>
              </a:rPr>
              <a:t>817 625-1025</a:t>
            </a:r>
            <a:br>
              <a:rPr lang="en-US" altLang="en-US" sz="1400" b="0" dirty="0">
                <a:solidFill>
                  <a:schemeClr val="tx1"/>
                </a:solidFill>
              </a:rPr>
            </a:br>
            <a:r>
              <a:rPr lang="en-US" altLang="en-US" sz="1400" b="0" dirty="0">
                <a:solidFill>
                  <a:srgbClr val="CCECFF"/>
                </a:solidFill>
                <a:hlinkClick r:id="rId9"/>
              </a:rPr>
              <a:t>www.cowtowncoliseum.com</a:t>
            </a:r>
            <a:br>
              <a:rPr lang="en-US" altLang="en-US" sz="1400" b="0" dirty="0">
                <a:solidFill>
                  <a:srgbClr val="CCECFF"/>
                </a:solidFill>
                <a:hlinkClick r:id="rId9"/>
              </a:rPr>
            </a:br>
            <a:endParaRPr lang="en-US" altLang="en-US" sz="1400" b="0" dirty="0">
              <a:solidFill>
                <a:srgbClr val="CCECFF"/>
              </a:solidFill>
            </a:endParaRPr>
          </a:p>
          <a:p>
            <a:pPr marL="0" indent="0"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Livestock Exchange</a:t>
            </a:r>
            <a:br>
              <a:rPr lang="en-US" altLang="en-US" sz="1400" dirty="0">
                <a:solidFill>
                  <a:schemeClr val="tx1"/>
                </a:solidFill>
              </a:rPr>
            </a:br>
            <a:r>
              <a:rPr lang="en-US" altLang="en-US" sz="1400" b="0" dirty="0">
                <a:solidFill>
                  <a:schemeClr val="tx1"/>
                </a:solidFill>
              </a:rPr>
              <a:t>121 E. Exchange Avenue</a:t>
            </a:r>
          </a:p>
          <a:p>
            <a:pPr marL="0" indent="0">
              <a:buNone/>
            </a:pPr>
            <a:endParaRPr lang="en-US" altLang="en-US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H3 Ranch</a:t>
            </a:r>
            <a:br>
              <a:rPr lang="en-US" altLang="en-US" sz="1400" dirty="0">
                <a:solidFill>
                  <a:schemeClr val="tx1"/>
                </a:solidFill>
              </a:rPr>
            </a:br>
            <a:r>
              <a:rPr lang="en-US" altLang="en-US" sz="1400" b="0" dirty="0">
                <a:solidFill>
                  <a:schemeClr val="tx1"/>
                </a:solidFill>
              </a:rPr>
              <a:t>109 E. Exchange Ave</a:t>
            </a:r>
            <a:br>
              <a:rPr lang="en-US" altLang="en-US" sz="1400" b="0" dirty="0">
                <a:solidFill>
                  <a:schemeClr val="tx1"/>
                </a:solidFill>
              </a:rPr>
            </a:br>
            <a:r>
              <a:rPr lang="en-US" altLang="en-US" sz="1400" b="0" dirty="0">
                <a:solidFill>
                  <a:schemeClr val="tx1"/>
                </a:solidFill>
              </a:rPr>
              <a:t>817-624-1246</a:t>
            </a:r>
            <a:br>
              <a:rPr lang="en-US" altLang="en-US" sz="1400" b="0" dirty="0">
                <a:solidFill>
                  <a:schemeClr val="tx1"/>
                </a:solidFill>
              </a:rPr>
            </a:br>
            <a:r>
              <a:rPr lang="en-US" sz="1400" b="0" dirty="0">
                <a:solidFill>
                  <a:srgbClr val="CCECFF"/>
                </a:solidFill>
                <a:hlinkClick r:id="rId10"/>
              </a:rPr>
              <a:t>www.h3ranch.com</a:t>
            </a:r>
            <a:r>
              <a:rPr lang="en-US" sz="1400" b="0" dirty="0">
                <a:solidFill>
                  <a:srgbClr val="CCECFF"/>
                </a:solidFill>
              </a:rPr>
              <a:t> </a:t>
            </a:r>
            <a:endParaRPr lang="en-US" altLang="en-US" sz="1400" b="0" dirty="0">
              <a:solidFill>
                <a:srgbClr val="CCECFF"/>
              </a:solidFill>
            </a:endParaRPr>
          </a:p>
          <a:p>
            <a:pPr marL="0" indent="0">
              <a:buNone/>
            </a:pPr>
            <a:endParaRPr lang="en-US" altLang="en-US" sz="1354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69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Fort Worth Parks, Gardens and Zoo</a:t>
            </a:r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809082" y="1586690"/>
            <a:ext cx="3838332" cy="361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defTabSz="944563">
              <a:spcBef>
                <a:spcPct val="20000"/>
              </a:spcBef>
              <a:buFont typeface="Symbol" pitchFamily="18" charset="2"/>
              <a:buChar char="·"/>
              <a:defRPr sz="2100" b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1pPr>
            <a:lvl2pPr marL="571500" indent="-228600" defTabSz="944563">
              <a:spcBef>
                <a:spcPct val="20000"/>
              </a:spcBef>
              <a:buFont typeface="Symbol" pitchFamily="18" charset="2"/>
              <a:buChar char="-"/>
              <a:defRPr sz="2100" b="1" i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2pPr>
            <a:lvl3pPr indent="-228600" defTabSz="944563">
              <a:spcBef>
                <a:spcPct val="20000"/>
              </a:spcBef>
              <a:buFont typeface="Symbol" pitchFamily="18" charset="2"/>
              <a:buChar char="·"/>
              <a:defRPr sz="2100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3pPr>
            <a:lvl4pPr marL="1257300" indent="-228600" defTabSz="944563">
              <a:spcBef>
                <a:spcPct val="20000"/>
              </a:spcBef>
              <a:buFont typeface="Symbol" pitchFamily="18" charset="2"/>
              <a:buChar char="-"/>
              <a:defRPr sz="2100" i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4pPr>
            <a:lvl5pPr marL="2127250" indent="-236538" defTabSz="944563">
              <a:spcBef>
                <a:spcPct val="20000"/>
              </a:spcBef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5pPr>
            <a:lvl6pPr marL="2584450" indent="-236538" defTabSz="944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6pPr>
            <a:lvl7pPr marL="3041650" indent="-236538" defTabSz="944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7pPr>
            <a:lvl8pPr marL="3498850" indent="-236538" defTabSz="944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8pPr>
            <a:lvl9pPr marL="3956050" indent="-236538" defTabSz="944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9pPr>
          </a:lstStyle>
          <a:p>
            <a:pPr marL="0" indent="0">
              <a:buNone/>
            </a:pPr>
            <a:r>
              <a:rPr lang="en-US" altLang="en-US" sz="1400" dirty="0">
                <a:solidFill>
                  <a:schemeClr val="bg2"/>
                </a:solidFill>
              </a:rPr>
              <a:t>Botanic Garden, Japanese Garden </a:t>
            </a:r>
            <a:br>
              <a:rPr lang="en-US" altLang="en-US" sz="1400" dirty="0">
                <a:solidFill>
                  <a:schemeClr val="bg2"/>
                </a:solidFill>
              </a:rPr>
            </a:br>
            <a:r>
              <a:rPr lang="en-US" altLang="en-US" sz="1400" dirty="0">
                <a:solidFill>
                  <a:schemeClr val="bg2"/>
                </a:solidFill>
              </a:rPr>
              <a:t>and Conservatory</a:t>
            </a:r>
            <a:br>
              <a:rPr lang="en-US" altLang="en-US" sz="140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3220 Botanic Garden Blvd.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(817) 871-7689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  <a:hlinkClick r:id="rId2"/>
              </a:rPr>
              <a:t>www.fwbg.org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endParaRPr lang="en-US" altLang="en-US" sz="14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altLang="en-US" sz="1400" dirty="0">
                <a:solidFill>
                  <a:schemeClr val="bg2"/>
                </a:solidFill>
              </a:rPr>
              <a:t>Fort Worth Zoo</a:t>
            </a:r>
            <a:br>
              <a:rPr lang="en-US" altLang="en-US" sz="140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1989 Colonial Parkway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(817) 759-7555</a:t>
            </a:r>
            <a:r>
              <a:rPr lang="en-US" altLang="en-US" sz="1400" dirty="0">
                <a:solidFill>
                  <a:schemeClr val="bg2"/>
                </a:solidFill>
              </a:rPr>
              <a:t> </a:t>
            </a:r>
            <a:br>
              <a:rPr lang="en-US" altLang="en-US" sz="140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  <a:hlinkClick r:id="rId3"/>
              </a:rPr>
              <a:t>www.fortworthzoo.com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endParaRPr lang="en-US" altLang="en-US" sz="1400" b="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altLang="en-US" sz="1400" dirty="0">
                <a:solidFill>
                  <a:schemeClr val="bg2"/>
                </a:solidFill>
              </a:rPr>
              <a:t>Log Cabin Village</a:t>
            </a:r>
            <a:br>
              <a:rPr lang="en-US" altLang="en-US" sz="140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2100 Log Cabin Village Lane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</a:rPr>
              <a:t>(817) 926-5881</a:t>
            </a:r>
            <a:br>
              <a:rPr lang="en-US" altLang="en-US" sz="1400" b="0" dirty="0">
                <a:solidFill>
                  <a:schemeClr val="bg2"/>
                </a:solidFill>
              </a:rPr>
            </a:br>
            <a:r>
              <a:rPr lang="en-US" altLang="en-US" sz="1400" b="0" dirty="0">
                <a:solidFill>
                  <a:schemeClr val="bg2"/>
                </a:solidFill>
                <a:hlinkClick r:id="rId4"/>
              </a:rPr>
              <a:t>www.logcabinvillage.org</a:t>
            </a:r>
            <a:endParaRPr lang="en-US" altLang="en-US" sz="1400" b="0" dirty="0">
              <a:solidFill>
                <a:schemeClr val="bg2"/>
              </a:solidFill>
            </a:endParaRPr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1464058" y="5847288"/>
            <a:ext cx="6240233" cy="44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321" i="0" dirty="0">
                <a:solidFill>
                  <a:schemeClr val="folHlink"/>
                </a:solidFill>
                <a:hlinkClick r:id="rId5" action="ppaction://hlinksldjump"/>
              </a:rPr>
              <a:t>Map of Fort Worth Parks, Gardens and Zoo</a:t>
            </a:r>
            <a:endParaRPr lang="en-US" altLang="en-US" sz="1354" i="0" dirty="0">
              <a:solidFill>
                <a:schemeClr val="folHlink"/>
              </a:solidFill>
            </a:endParaRPr>
          </a:p>
        </p:txBody>
      </p:sp>
      <p:sp>
        <p:nvSpPr>
          <p:cNvPr id="18437" name="AutoShape 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219752"/>
            <a:ext cx="358944" cy="374607"/>
          </a:xfrm>
          <a:prstGeom prst="actionButtonHom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altLang="en-US" sz="2321"/>
          </a:p>
        </p:txBody>
      </p:sp>
      <p:pic>
        <p:nvPicPr>
          <p:cNvPr id="18438" name="Picture 10" descr="zo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"/>
          <a:stretch>
            <a:fillRect/>
          </a:stretch>
        </p:blipFill>
        <p:spPr bwMode="auto">
          <a:xfrm>
            <a:off x="4838700" y="1456164"/>
            <a:ext cx="3267030" cy="4160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293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owntown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1" y="-1"/>
            <a:ext cx="597853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210300"/>
            <a:ext cx="342900" cy="323733"/>
          </a:xfrm>
          <a:prstGeom prst="actionButtonHom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altLang="en-US" sz="2321"/>
          </a:p>
        </p:txBody>
      </p:sp>
    </p:spTree>
    <p:extLst>
      <p:ext uri="{BB962C8B-B14F-4D97-AF65-F5344CB8AC3E}">
        <p14:creationId xmlns:p14="http://schemas.microsoft.com/office/powerpoint/2010/main" val="3726591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ulturaldistrict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1" b="2215"/>
          <a:stretch/>
        </p:blipFill>
        <p:spPr bwMode="auto">
          <a:xfrm>
            <a:off x="1744578" y="47524"/>
            <a:ext cx="5654843" cy="678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1420" y="6210300"/>
            <a:ext cx="374324" cy="390658"/>
          </a:xfrm>
          <a:prstGeom prst="actionButtonHom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altLang="en-US" sz="2321"/>
          </a:p>
        </p:txBody>
      </p:sp>
    </p:spTree>
    <p:extLst>
      <p:ext uri="{BB962C8B-B14F-4D97-AF65-F5344CB8AC3E}">
        <p14:creationId xmlns:p14="http://schemas.microsoft.com/office/powerpoint/2010/main" val="4223334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tockyards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4180" r="227" b="2424"/>
          <a:stretch/>
        </p:blipFill>
        <p:spPr bwMode="auto">
          <a:xfrm>
            <a:off x="1772310" y="24064"/>
            <a:ext cx="5599379" cy="676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210300"/>
            <a:ext cx="358944" cy="374607"/>
          </a:xfrm>
          <a:prstGeom prst="actionButtonHom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altLang="en-US" sz="2321"/>
          </a:p>
        </p:txBody>
      </p:sp>
    </p:spTree>
    <p:extLst>
      <p:ext uri="{BB962C8B-B14F-4D97-AF65-F5344CB8AC3E}">
        <p14:creationId xmlns:p14="http://schemas.microsoft.com/office/powerpoint/2010/main" val="4004022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arks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9" b="1546"/>
          <a:stretch/>
        </p:blipFill>
        <p:spPr bwMode="auto">
          <a:xfrm>
            <a:off x="1791531" y="25186"/>
            <a:ext cx="5560937" cy="68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210300"/>
            <a:ext cx="358944" cy="374607"/>
          </a:xfrm>
          <a:prstGeom prst="actionButtonHom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altLang="en-US" sz="2321"/>
          </a:p>
        </p:txBody>
      </p:sp>
    </p:spTree>
    <p:extLst>
      <p:ext uri="{BB962C8B-B14F-4D97-AF65-F5344CB8AC3E}">
        <p14:creationId xmlns:p14="http://schemas.microsoft.com/office/powerpoint/2010/main" val="3317368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368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Arriving at Lockheed Martin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963" y="1354592"/>
            <a:ext cx="8224837" cy="4278094"/>
          </a:xfrm>
        </p:spPr>
        <p:txBody>
          <a:bodyPr/>
          <a:lstStyle/>
          <a:p>
            <a:r>
              <a:rPr lang="en-US" altLang="en-US" dirty="0"/>
              <a:t>Main Gate</a:t>
            </a:r>
          </a:p>
          <a:p>
            <a:pPr lvl="1"/>
            <a:r>
              <a:rPr lang="en-US" altLang="en-US" dirty="0"/>
              <a:t>Have government issued photo ID (driver’s license, passport, etc.) ready for inspection by security officers</a:t>
            </a:r>
          </a:p>
          <a:p>
            <a:pPr lvl="1"/>
            <a:r>
              <a:rPr lang="en-US" altLang="en-US" dirty="0"/>
              <a:t>The security officers will instruct you where to park and where to enter the building</a:t>
            </a:r>
          </a:p>
          <a:p>
            <a:pPr>
              <a:spcBef>
                <a:spcPts val="1800"/>
              </a:spcBef>
            </a:pPr>
            <a:r>
              <a:rPr lang="en-US" altLang="en-US" dirty="0"/>
              <a:t>Restricted Items</a:t>
            </a:r>
          </a:p>
          <a:p>
            <a:pPr lvl="1"/>
            <a:r>
              <a:rPr lang="en-US" altLang="en-US" dirty="0"/>
              <a:t>Cameras </a:t>
            </a:r>
          </a:p>
          <a:p>
            <a:pPr lvl="1"/>
            <a:r>
              <a:rPr lang="en-US" altLang="en-US" dirty="0"/>
              <a:t>Cell phones</a:t>
            </a:r>
          </a:p>
          <a:p>
            <a:pPr lvl="1"/>
            <a:r>
              <a:rPr lang="en-US" altLang="en-US" dirty="0"/>
              <a:t>Recording devices</a:t>
            </a:r>
          </a:p>
          <a:p>
            <a:pPr lvl="1"/>
            <a:r>
              <a:rPr lang="en-US" altLang="en-US" dirty="0"/>
              <a:t>Digital watches that can connect to the internet</a:t>
            </a:r>
          </a:p>
          <a:p>
            <a:pPr lvl="1"/>
            <a:r>
              <a:rPr lang="en-US" altLang="en-US" dirty="0"/>
              <a:t>E-readers</a:t>
            </a:r>
          </a:p>
        </p:txBody>
      </p:sp>
      <p:sp>
        <p:nvSpPr>
          <p:cNvPr id="5124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91563" y="6297105"/>
            <a:ext cx="338137" cy="348792"/>
          </a:xfrm>
          <a:prstGeom prst="actionButtonHom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altLang="en-US" sz="2321"/>
          </a:p>
        </p:txBody>
      </p:sp>
    </p:spTree>
    <p:extLst>
      <p:ext uri="{BB962C8B-B14F-4D97-AF65-F5344CB8AC3E}">
        <p14:creationId xmlns:p14="http://schemas.microsoft.com/office/powerpoint/2010/main" val="103896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Airline Flight Information</a:t>
            </a:r>
          </a:p>
        </p:txBody>
      </p:sp>
      <p:sp>
        <p:nvSpPr>
          <p:cNvPr id="14339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91562" y="6322964"/>
            <a:ext cx="354181" cy="275800"/>
          </a:xfrm>
          <a:prstGeom prst="actionButtonHom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altLang="en-US" sz="2321"/>
          </a:p>
        </p:txBody>
      </p:sp>
      <p:sp>
        <p:nvSpPr>
          <p:cNvPr id="14341" name="Text Box 12"/>
          <p:cNvSpPr txBox="1">
            <a:spLocks noChangeArrowheads="1"/>
          </p:cNvSpPr>
          <p:nvPr/>
        </p:nvSpPr>
        <p:spPr bwMode="auto">
          <a:xfrm>
            <a:off x="5712041" y="6198654"/>
            <a:ext cx="1888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en-US" sz="2000" b="0" i="0" dirty="0">
                <a:solidFill>
                  <a:srgbClr val="000000"/>
                </a:solidFill>
                <a:latin typeface="Arial Black" panose="020B0A04020102020204" pitchFamily="34" charset="0"/>
              </a:rPr>
              <a:t>DFW Airport</a:t>
            </a:r>
          </a:p>
        </p:txBody>
      </p:sp>
      <p:sp>
        <p:nvSpPr>
          <p:cNvPr id="14342" name="Text Box 14"/>
          <p:cNvSpPr txBox="1">
            <a:spLocks noChangeArrowheads="1"/>
          </p:cNvSpPr>
          <p:nvPr/>
        </p:nvSpPr>
        <p:spPr bwMode="auto">
          <a:xfrm>
            <a:off x="449263" y="1327461"/>
            <a:ext cx="3877985" cy="442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8600" indent="-228600"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227013" indent="-227013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i="0" dirty="0">
                <a:solidFill>
                  <a:schemeClr val="bg2"/>
                </a:solidFill>
                <a:sym typeface="Symbol" pitchFamily="18" charset="2"/>
              </a:rPr>
              <a:t>American Airlines</a:t>
            </a:r>
            <a:r>
              <a:rPr lang="en-US" altLang="en-US" sz="1800" i="0" dirty="0">
                <a:solidFill>
                  <a:schemeClr val="bg2"/>
                </a:solidFill>
                <a:sym typeface="Symbol" pitchFamily="18" charset="2"/>
              </a:rPr>
              <a:t>	</a:t>
            </a:r>
            <a:br>
              <a:rPr lang="en-US" altLang="en-US" sz="1800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2000" i="0" dirty="0">
                <a:solidFill>
                  <a:schemeClr val="bg2"/>
                </a:solidFill>
                <a:sym typeface="Symbol" pitchFamily="18" charset="2"/>
                <a:hlinkClick r:id="rId3"/>
              </a:rPr>
              <a:t>www.aa.com</a:t>
            </a:r>
            <a:br>
              <a:rPr lang="en-US" altLang="en-US" sz="2000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2000" i="0" dirty="0">
                <a:solidFill>
                  <a:schemeClr val="bg2"/>
                </a:solidFill>
                <a:sym typeface="Symbol" pitchFamily="18" charset="2"/>
              </a:rPr>
              <a:t>DFW: (817) 267-2222 </a:t>
            </a:r>
            <a:br>
              <a:rPr lang="en-US" altLang="en-US" sz="2000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2000" i="0" dirty="0">
                <a:solidFill>
                  <a:schemeClr val="bg2"/>
                </a:solidFill>
                <a:sym typeface="Symbol" pitchFamily="18" charset="2"/>
              </a:rPr>
              <a:t>Toll Free: 1 (800) 223-5436</a:t>
            </a:r>
            <a:br>
              <a:rPr lang="en-US" altLang="en-US" sz="2000" i="0" dirty="0">
                <a:solidFill>
                  <a:schemeClr val="bg2"/>
                </a:solidFill>
                <a:sym typeface="Symbol" pitchFamily="18" charset="2"/>
              </a:rPr>
            </a:br>
            <a:endParaRPr lang="en-US" altLang="en-US" sz="2000" i="0" dirty="0">
              <a:solidFill>
                <a:schemeClr val="bg2"/>
              </a:solidFill>
              <a:sym typeface="Symbol" pitchFamily="18" charset="2"/>
            </a:endParaRPr>
          </a:p>
          <a:p>
            <a:pPr marL="227013" indent="-227013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i="0" dirty="0">
                <a:solidFill>
                  <a:schemeClr val="bg2"/>
                </a:solidFill>
                <a:sym typeface="Symbol" pitchFamily="18" charset="2"/>
              </a:rPr>
              <a:t>Delta Airlines</a:t>
            </a:r>
            <a:br>
              <a:rPr lang="en-US" altLang="en-US" sz="1800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2000" i="0" dirty="0">
                <a:solidFill>
                  <a:schemeClr val="bg2"/>
                </a:solidFill>
                <a:sym typeface="Symbol" pitchFamily="18" charset="2"/>
                <a:hlinkClick r:id="rId4"/>
              </a:rPr>
              <a:t>www.delta.com</a:t>
            </a:r>
            <a:r>
              <a:rPr lang="en-US" altLang="en-US" sz="2000" i="0" dirty="0">
                <a:solidFill>
                  <a:schemeClr val="bg2"/>
                </a:solidFill>
                <a:sym typeface="Symbol" pitchFamily="18" charset="2"/>
              </a:rPr>
              <a:t>	</a:t>
            </a:r>
            <a:br>
              <a:rPr lang="en-US" altLang="en-US" sz="2000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2000" i="0" dirty="0">
                <a:solidFill>
                  <a:schemeClr val="bg2"/>
                </a:solidFill>
                <a:sym typeface="Symbol" pitchFamily="18" charset="2"/>
              </a:rPr>
              <a:t>DFW: (817) 630-3200</a:t>
            </a:r>
            <a:br>
              <a:rPr lang="en-US" altLang="en-US" sz="2000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2000" i="0" dirty="0">
                <a:solidFill>
                  <a:schemeClr val="bg2"/>
                </a:solidFill>
                <a:sym typeface="Symbol" pitchFamily="18" charset="2"/>
              </a:rPr>
              <a:t>Toll Free: 1 (800) 221-1212</a:t>
            </a:r>
            <a:br>
              <a:rPr lang="en-US" altLang="en-US" sz="2000" i="0" dirty="0">
                <a:solidFill>
                  <a:schemeClr val="bg2"/>
                </a:solidFill>
                <a:sym typeface="Symbol" pitchFamily="18" charset="2"/>
              </a:rPr>
            </a:br>
            <a:endParaRPr lang="en-US" altLang="en-US" sz="2000" i="0" dirty="0">
              <a:solidFill>
                <a:schemeClr val="bg2"/>
              </a:solidFill>
              <a:sym typeface="Symbol" pitchFamily="18" charset="2"/>
            </a:endParaRPr>
          </a:p>
          <a:p>
            <a:pPr marL="227013" indent="-22701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7013" algn="l"/>
              </a:tabLst>
            </a:pPr>
            <a:r>
              <a:rPr lang="en-US" altLang="en-US" i="0" dirty="0">
                <a:solidFill>
                  <a:schemeClr val="bg2"/>
                </a:solidFill>
                <a:sym typeface="Symbol" pitchFamily="18" charset="2"/>
              </a:rPr>
              <a:t>United Airlines</a:t>
            </a:r>
            <a:br>
              <a:rPr lang="en-US" altLang="en-US" sz="1800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2000" i="0" dirty="0">
                <a:solidFill>
                  <a:schemeClr val="bg2"/>
                </a:solidFill>
                <a:sym typeface="Symbol" pitchFamily="18" charset="2"/>
                <a:hlinkClick r:id="rId5"/>
              </a:rPr>
              <a:t>www.united.com</a:t>
            </a:r>
            <a:br>
              <a:rPr lang="en-US" altLang="en-US" sz="2000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2000" i="0" dirty="0">
                <a:solidFill>
                  <a:schemeClr val="bg2"/>
                </a:solidFill>
                <a:sym typeface="Symbol" pitchFamily="18" charset="2"/>
              </a:rPr>
              <a:t>Toll Free: 1 (800) 241-6522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r="656" b="1036"/>
          <a:stretch/>
        </p:blipFill>
        <p:spPr>
          <a:xfrm>
            <a:off x="4371494" y="1142855"/>
            <a:ext cx="4291739" cy="50034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1802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57" y="1135963"/>
            <a:ext cx="4443339" cy="55271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Avis Car Rental – D/FW Airport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251" y="990600"/>
            <a:ext cx="3189312" cy="54545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1789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3724" y="491137"/>
            <a:ext cx="7312025" cy="531812"/>
          </a:xfrm>
        </p:spPr>
        <p:txBody>
          <a:bodyPr/>
          <a:lstStyle/>
          <a:p>
            <a:r>
              <a:rPr lang="en-US" altLang="en-US" sz="2800" dirty="0"/>
              <a:t>Map to Lockheed Martin from D/FW Airport</a:t>
            </a:r>
          </a:p>
        </p:txBody>
      </p:sp>
      <p:pic>
        <p:nvPicPr>
          <p:cNvPr id="7171" name="Picture 6" descr="dfw to lockhe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823" y="1155284"/>
            <a:ext cx="7111115" cy="51839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2830479" y="4715412"/>
            <a:ext cx="6019749" cy="10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977900" indent="-45720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549400" indent="-4572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2120900" indent="-4572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692400" indent="-4572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indent="0">
              <a:lnSpc>
                <a:spcPct val="95000"/>
              </a:lnSpc>
              <a:buSzPct val="90000"/>
            </a:pPr>
            <a:r>
              <a:rPr lang="en-US" altLang="en-US" sz="1100" i="0" dirty="0">
                <a:solidFill>
                  <a:schemeClr val="bg2"/>
                </a:solidFill>
              </a:rPr>
              <a:t>Directions from D/FW Airport to Lockheed Martin:</a:t>
            </a:r>
          </a:p>
          <a:p>
            <a:pPr marL="171450" indent="-171450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altLang="en-US" sz="1100" i="0" dirty="0">
                <a:solidFill>
                  <a:schemeClr val="bg2"/>
                </a:solidFill>
              </a:rPr>
              <a:t>I-30 W, Exit 7B (Spur 341/Lockheed Boulevard) to Main Gate</a:t>
            </a:r>
          </a:p>
          <a:p>
            <a:pPr marL="171450" indent="-171450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altLang="en-US" sz="1100" i="0" dirty="0">
                <a:solidFill>
                  <a:schemeClr val="bg2"/>
                </a:solidFill>
              </a:rPr>
              <a:t>I-820 W, Exit 5A (Clifford Street) to Lockheed Boulevard</a:t>
            </a:r>
          </a:p>
          <a:p>
            <a:pPr marL="171450" indent="-171450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n-US" altLang="en-US" sz="1100" i="0" dirty="0">
              <a:solidFill>
                <a:schemeClr val="bg2"/>
              </a:solidFill>
            </a:endParaRPr>
          </a:p>
          <a:p>
            <a:pPr marL="0" indent="0">
              <a:lnSpc>
                <a:spcPct val="95000"/>
              </a:lnSpc>
              <a:buSzPct val="90000"/>
            </a:pPr>
            <a:r>
              <a:rPr lang="en-US" altLang="en-US" sz="1100" i="0" dirty="0">
                <a:solidFill>
                  <a:schemeClr val="bg2"/>
                </a:solidFill>
              </a:rPr>
              <a:t>Visitor parking available through Main Gate to Gate F</a:t>
            </a:r>
            <a:br>
              <a:rPr lang="en-US" altLang="en-US" sz="1100" i="0" dirty="0">
                <a:solidFill>
                  <a:schemeClr val="bg2"/>
                </a:solidFill>
              </a:rPr>
            </a:br>
            <a:endParaRPr lang="en-US" altLang="en-US" sz="1100" i="0" dirty="0">
              <a:solidFill>
                <a:schemeClr val="bg2"/>
              </a:solidFill>
            </a:endParaRPr>
          </a:p>
        </p:txBody>
      </p:sp>
      <p:sp>
        <p:nvSpPr>
          <p:cNvPr id="7173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0756" y="6220218"/>
            <a:ext cx="358944" cy="351214"/>
          </a:xfrm>
          <a:prstGeom prst="actionButtonHom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altLang="en-US" sz="2321"/>
          </a:p>
        </p:txBody>
      </p:sp>
    </p:spTree>
    <p:extLst>
      <p:ext uri="{BB962C8B-B14F-4D97-AF65-F5344CB8AC3E}">
        <p14:creationId xmlns:p14="http://schemas.microsoft.com/office/powerpoint/2010/main" val="59303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210300"/>
            <a:ext cx="358944" cy="374607"/>
          </a:xfrm>
          <a:prstGeom prst="actionButtonHom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altLang="en-US" sz="2321"/>
          </a:p>
        </p:txBody>
      </p:sp>
      <p:pic>
        <p:nvPicPr>
          <p:cNvPr id="1026" name="Picture 2" descr="http://www.texpresslanes.com/sites/texpresslanes.com/files/u27/north_texas_texpress_map_with_web_addresses_3_31_15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69" y="1188744"/>
            <a:ext cx="7388637" cy="552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8969" y="458991"/>
            <a:ext cx="7312025" cy="531812"/>
          </a:xfrm>
        </p:spPr>
        <p:txBody>
          <a:bodyPr/>
          <a:lstStyle/>
          <a:p>
            <a:r>
              <a:rPr lang="en-US" dirty="0"/>
              <a:t>Map from D/FW to Lockheed Martin </a:t>
            </a:r>
            <a:br>
              <a:rPr lang="en-US" dirty="0"/>
            </a:br>
            <a:r>
              <a:rPr lang="en-US" dirty="0"/>
              <a:t>NTE TEXPRESS (Toll Road)</a:t>
            </a:r>
          </a:p>
        </p:txBody>
      </p:sp>
    </p:spTree>
    <p:extLst>
      <p:ext uri="{BB962C8B-B14F-4D97-AF65-F5344CB8AC3E}">
        <p14:creationId xmlns:p14="http://schemas.microsoft.com/office/powerpoint/2010/main" val="1204955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87" y="1386080"/>
            <a:ext cx="8702018" cy="4480402"/>
          </a:xfrm>
          <a:prstGeom prst="rect">
            <a:avLst/>
          </a:prstGeom>
        </p:spPr>
      </p:pic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4265648" y="4705733"/>
            <a:ext cx="260350" cy="2030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344 h 21600"/>
              <a:gd name="T20" fmla="*/ 1857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1" tIns="45706" rIns="91411" bIns="45706" anchor="ctr"/>
          <a:lstStyle/>
          <a:p>
            <a:endParaRPr lang="en-US" sz="1050"/>
          </a:p>
        </p:txBody>
      </p:sp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744075" y="4808851"/>
            <a:ext cx="177800" cy="141193"/>
          </a:xfrm>
          <a:prstGeom prst="rightArrow">
            <a:avLst>
              <a:gd name="adj1" fmla="val 50000"/>
              <a:gd name="adj2" fmla="val 3146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1" tIns="45706" rIns="91411" bIns="45706" anchor="ctr"/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altLang="en-US" sz="1050"/>
          </a:p>
        </p:txBody>
      </p:sp>
      <p:sp>
        <p:nvSpPr>
          <p:cNvPr id="7" name="AutoShape 19"/>
          <p:cNvSpPr>
            <a:spLocks noChangeArrowheads="1"/>
          </p:cNvSpPr>
          <p:nvPr/>
        </p:nvSpPr>
        <p:spPr bwMode="auto">
          <a:xfrm>
            <a:off x="1177463" y="4808851"/>
            <a:ext cx="177800" cy="141193"/>
          </a:xfrm>
          <a:prstGeom prst="rightArrow">
            <a:avLst>
              <a:gd name="adj1" fmla="val 50000"/>
              <a:gd name="adj2" fmla="val 3146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1" tIns="45706" rIns="91411" bIns="45706" anchor="ctr"/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altLang="en-US" sz="1050"/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auto">
          <a:xfrm>
            <a:off x="1610850" y="4808851"/>
            <a:ext cx="177800" cy="141193"/>
          </a:xfrm>
          <a:prstGeom prst="rightArrow">
            <a:avLst>
              <a:gd name="adj1" fmla="val 50000"/>
              <a:gd name="adj2" fmla="val 3146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1" tIns="45706" rIns="91411" bIns="45706" anchor="ctr"/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altLang="en-US" sz="1050"/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2044238" y="4808851"/>
            <a:ext cx="177800" cy="141193"/>
          </a:xfrm>
          <a:prstGeom prst="rightArrow">
            <a:avLst>
              <a:gd name="adj1" fmla="val 50000"/>
              <a:gd name="adj2" fmla="val 3146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1" tIns="45706" rIns="91411" bIns="45706" anchor="ctr"/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altLang="en-US" sz="1050"/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auto">
          <a:xfrm>
            <a:off x="2477625" y="4808851"/>
            <a:ext cx="177800" cy="141193"/>
          </a:xfrm>
          <a:prstGeom prst="rightArrow">
            <a:avLst>
              <a:gd name="adj1" fmla="val 50000"/>
              <a:gd name="adj2" fmla="val 3146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1" tIns="45706" rIns="91411" bIns="45706" anchor="ctr"/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altLang="en-US" sz="1050"/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2911013" y="4808851"/>
            <a:ext cx="177800" cy="141193"/>
          </a:xfrm>
          <a:prstGeom prst="rightArrow">
            <a:avLst>
              <a:gd name="adj1" fmla="val 50000"/>
              <a:gd name="adj2" fmla="val 3146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1" tIns="45706" rIns="91411" bIns="45706" anchor="ctr"/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altLang="en-US" sz="1050"/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auto">
          <a:xfrm>
            <a:off x="3344400" y="4804092"/>
            <a:ext cx="177800" cy="141193"/>
          </a:xfrm>
          <a:prstGeom prst="rightArrow">
            <a:avLst>
              <a:gd name="adj1" fmla="val 50000"/>
              <a:gd name="adj2" fmla="val 3146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1" tIns="45706" rIns="91411" bIns="45706" anchor="ctr"/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altLang="en-US" sz="1050"/>
          </a:p>
        </p:txBody>
      </p:sp>
      <p:sp>
        <p:nvSpPr>
          <p:cNvPr id="15" name="TextBox 14"/>
          <p:cNvSpPr txBox="1"/>
          <p:nvPr/>
        </p:nvSpPr>
        <p:spPr>
          <a:xfrm>
            <a:off x="4049665" y="4091201"/>
            <a:ext cx="750468" cy="515497"/>
          </a:xfrm>
          <a:prstGeom prst="rect">
            <a:avLst/>
          </a:prstGeom>
          <a:noFill/>
        </p:spPr>
        <p:txBody>
          <a:bodyPr wrap="none" lIns="91411" tIns="45706" rIns="91411" bIns="45706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050" dirty="0">
                <a:solidFill>
                  <a:srgbClr val="FF0000"/>
                </a:solidFill>
                <a:latin typeface="Arial Narrow" panose="020B0606020202030204" pitchFamily="34" charset="0"/>
              </a:rPr>
              <a:t>BUILDING </a:t>
            </a:r>
            <a:br>
              <a:rPr lang="en-US" sz="1050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en-US" sz="1050" dirty="0">
                <a:solidFill>
                  <a:srgbClr val="FF0000"/>
                </a:solidFill>
                <a:latin typeface="Arial Narrow" panose="020B0606020202030204" pitchFamily="34" charset="0"/>
              </a:rPr>
              <a:t>200</a:t>
            </a:r>
          </a:p>
          <a:p>
            <a:pPr algn="ctr">
              <a:lnSpc>
                <a:spcPts val="1300"/>
              </a:lnSpc>
            </a:pPr>
            <a:r>
              <a:rPr lang="en-US" sz="1050" dirty="0">
                <a:solidFill>
                  <a:srgbClr val="FF0000"/>
                </a:solidFill>
                <a:latin typeface="Arial Narrow" panose="020B0606020202030204" pitchFamily="34" charset="0"/>
              </a:rPr>
              <a:t>LOBBY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7151" y="4531340"/>
            <a:ext cx="914400" cy="34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1" tIns="45706" rIns="91411" bIns="45706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en-US" altLang="en-US" sz="1050" i="0" dirty="0">
                <a:solidFill>
                  <a:srgbClr val="FF0000"/>
                </a:solidFill>
                <a:latin typeface="Arial Narrow" pitchFamily="34" charset="0"/>
              </a:rPr>
              <a:t>Lockheed </a:t>
            </a:r>
          </a:p>
          <a:p>
            <a:pPr algn="ctr">
              <a:lnSpc>
                <a:spcPts val="1000"/>
              </a:lnSpc>
            </a:pPr>
            <a:r>
              <a:rPr lang="en-US" altLang="en-US" sz="1050" i="0" dirty="0">
                <a:solidFill>
                  <a:srgbClr val="FF0000"/>
                </a:solidFill>
                <a:latin typeface="Arial Narrow" pitchFamily="34" charset="0"/>
              </a:rPr>
              <a:t>Martin  Blvd.</a:t>
            </a: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256340" y="2863192"/>
            <a:ext cx="975469" cy="25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1" tIns="45706" rIns="91411" bIns="45706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en-US" sz="1050" i="0" dirty="0">
                <a:solidFill>
                  <a:srgbClr val="FF0000"/>
                </a:solidFill>
                <a:latin typeface="Arial Narrow" pitchFamily="34" charset="0"/>
              </a:rPr>
              <a:t>Cherry Lane</a:t>
            </a: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 rot="5400000">
            <a:off x="576155" y="3940193"/>
            <a:ext cx="945327" cy="25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1" tIns="45706" rIns="91411" bIns="45706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en-US" sz="1050" i="0" dirty="0">
                <a:solidFill>
                  <a:srgbClr val="FF0000"/>
                </a:solidFill>
                <a:latin typeface="Arial Narrow" pitchFamily="34" charset="0"/>
              </a:rPr>
              <a:t>Clifford St.</a:t>
            </a:r>
          </a:p>
        </p:txBody>
      </p:sp>
      <p:sp>
        <p:nvSpPr>
          <p:cNvPr id="20" name="AutoShape 24"/>
          <p:cNvSpPr>
            <a:spLocks noChangeArrowheads="1"/>
          </p:cNvSpPr>
          <p:nvPr/>
        </p:nvSpPr>
        <p:spPr bwMode="auto">
          <a:xfrm>
            <a:off x="3847716" y="4804092"/>
            <a:ext cx="177800" cy="141193"/>
          </a:xfrm>
          <a:prstGeom prst="rightArrow">
            <a:avLst>
              <a:gd name="adj1" fmla="val 50000"/>
              <a:gd name="adj2" fmla="val 3146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1" tIns="45706" rIns="91411" bIns="45706" anchor="ctr"/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altLang="en-US" sz="1050"/>
          </a:p>
        </p:txBody>
      </p:sp>
      <p:sp>
        <p:nvSpPr>
          <p:cNvPr id="21" name="TextBox 20"/>
          <p:cNvSpPr txBox="1"/>
          <p:nvPr/>
        </p:nvSpPr>
        <p:spPr>
          <a:xfrm>
            <a:off x="4395024" y="4517240"/>
            <a:ext cx="1168851" cy="253887"/>
          </a:xfrm>
          <a:prstGeom prst="rect">
            <a:avLst/>
          </a:prstGeom>
          <a:noFill/>
        </p:spPr>
        <p:txBody>
          <a:bodyPr wrap="none" lIns="91411" tIns="45706" rIns="91411" bIns="45706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Arial Narrow" panose="020B0606020202030204" pitchFamily="34" charset="0"/>
              </a:rPr>
              <a:t>VISITOR PARKING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Parking</a:t>
            </a:r>
          </a:p>
        </p:txBody>
      </p:sp>
    </p:spTree>
    <p:extLst>
      <p:ext uri="{BB962C8B-B14F-4D97-AF65-F5344CB8AC3E}">
        <p14:creationId xmlns:p14="http://schemas.microsoft.com/office/powerpoint/2010/main" val="220442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fortworthlogocowhite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73" y="1780779"/>
            <a:ext cx="6263855" cy="332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700771" y="13632"/>
            <a:ext cx="2579163" cy="531812"/>
          </a:xfrm>
        </p:spPr>
        <p:txBody>
          <a:bodyPr/>
          <a:lstStyle/>
          <a:p>
            <a:r>
              <a:rPr lang="en-US" altLang="en-US" dirty="0"/>
              <a:t>Local Hotels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542" y="305909"/>
            <a:ext cx="2862387" cy="655587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1354" dirty="0">
                <a:solidFill>
                  <a:schemeClr val="bg2"/>
                </a:solidFill>
              </a:rPr>
              <a:t>Ashton Hotel</a:t>
            </a:r>
            <a:br>
              <a:rPr lang="en-US" altLang="en-US" sz="1354" i="1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610 Main Street</a:t>
            </a:r>
            <a:br>
              <a:rPr lang="en-US" altLang="en-US" sz="1354" b="0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(817) 332-0100</a:t>
            </a:r>
            <a:br>
              <a:rPr lang="en-US" altLang="en-US" sz="1354" b="0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  <a:hlinkClick r:id="rId3"/>
              </a:rPr>
              <a:t>www.theashtonhotel.com</a:t>
            </a:r>
            <a:endParaRPr lang="en-US" altLang="en-US" sz="1354" b="0" dirty="0">
              <a:solidFill>
                <a:schemeClr val="bg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967" b="0" dirty="0">
              <a:solidFill>
                <a:schemeClr val="bg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354" dirty="0">
                <a:solidFill>
                  <a:schemeClr val="bg2"/>
                </a:solidFill>
              </a:rPr>
              <a:t>Best Western</a:t>
            </a:r>
            <a:br>
              <a:rPr lang="en-US" altLang="en-US" sz="1354" dirty="0">
                <a:solidFill>
                  <a:schemeClr val="bg2"/>
                </a:solidFill>
              </a:rPr>
            </a:br>
            <a:r>
              <a:rPr lang="en-US" altLang="en-US" sz="1354" dirty="0">
                <a:solidFill>
                  <a:schemeClr val="bg2"/>
                </a:solidFill>
              </a:rPr>
              <a:t>Fort Worth Inn &amp; Suites</a:t>
            </a:r>
            <a:br>
              <a:rPr lang="en-US" altLang="en-US" sz="1354" b="0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201 West Loop 820</a:t>
            </a:r>
            <a:br>
              <a:rPr lang="en-US" altLang="en-US" sz="1354" b="0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(817) 246-8777</a:t>
            </a:r>
            <a:br>
              <a:rPr lang="en-US" altLang="en-US" sz="1354" b="0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  <a:hlinkClick r:id="rId4"/>
              </a:rPr>
              <a:t>www.bestwestern.com</a:t>
            </a:r>
            <a:endParaRPr lang="en-US" altLang="en-US" sz="1354" b="0" dirty="0">
              <a:solidFill>
                <a:schemeClr val="bg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967" b="0" dirty="0">
              <a:solidFill>
                <a:schemeClr val="bg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354" dirty="0"/>
              <a:t>Candlewood Suites</a:t>
            </a:r>
            <a:br>
              <a:rPr lang="en-US" altLang="en-US" sz="1354" dirty="0"/>
            </a:br>
            <a:r>
              <a:rPr lang="en-US" altLang="en-US" sz="1354" b="0" dirty="0"/>
              <a:t>402 N. Jim Wright Freeway</a:t>
            </a:r>
            <a:br>
              <a:rPr lang="en-US" altLang="en-US" sz="1354" b="0" dirty="0"/>
            </a:br>
            <a:r>
              <a:rPr lang="en-US" altLang="en-US" sz="1354" b="0" dirty="0"/>
              <a:t>(817) 246-6800</a:t>
            </a:r>
            <a:br>
              <a:rPr lang="en-US" altLang="en-US" sz="1354" b="0" dirty="0"/>
            </a:br>
            <a:r>
              <a:rPr lang="en-US" altLang="en-US" sz="1354" b="0" dirty="0">
                <a:hlinkClick r:id="rId5"/>
              </a:rPr>
              <a:t>www.candlewoodsuitesfortworth.com</a:t>
            </a:r>
            <a:endParaRPr lang="en-US" altLang="en-US" sz="1354" b="0" dirty="0"/>
          </a:p>
          <a:p>
            <a:pPr marL="0" indent="0">
              <a:lnSpc>
                <a:spcPct val="90000"/>
              </a:lnSpc>
              <a:buNone/>
            </a:pPr>
            <a:endParaRPr lang="en-US" altLang="en-US" sz="1354" dirty="0">
              <a:solidFill>
                <a:schemeClr val="bg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354" dirty="0">
                <a:solidFill>
                  <a:schemeClr val="bg2"/>
                </a:solidFill>
              </a:rPr>
              <a:t>Comfort Inn &amp; Suites FW West</a:t>
            </a:r>
            <a:br>
              <a:rPr lang="en-US" altLang="en-US" sz="1354" b="0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7801 Scott Street</a:t>
            </a:r>
            <a:br>
              <a:rPr lang="en-US" altLang="en-US" sz="1354" b="0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(817) 246-2402</a:t>
            </a:r>
            <a:br>
              <a:rPr lang="en-US" altLang="en-US" sz="1354" b="0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  <a:hlinkClick r:id="rId6"/>
              </a:rPr>
              <a:t>www.marriott.com</a:t>
            </a:r>
            <a:endParaRPr lang="en-US" altLang="en-US" sz="1354" b="0" dirty="0">
              <a:solidFill>
                <a:schemeClr val="bg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1354" dirty="0">
              <a:solidFill>
                <a:schemeClr val="bg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354" dirty="0">
                <a:solidFill>
                  <a:schemeClr val="bg2"/>
                </a:solidFill>
              </a:rPr>
              <a:t>Courtyard by Marriott</a:t>
            </a:r>
            <a:r>
              <a:rPr lang="en-US" altLang="en-US" sz="1354" i="1" dirty="0">
                <a:solidFill>
                  <a:schemeClr val="bg2"/>
                </a:solidFill>
              </a:rPr>
              <a:t> </a:t>
            </a:r>
            <a:br>
              <a:rPr lang="en-US" altLang="en-US" sz="1354" i="1" dirty="0">
                <a:solidFill>
                  <a:schemeClr val="bg2"/>
                </a:solidFill>
              </a:rPr>
            </a:br>
            <a:r>
              <a:rPr lang="en-US" altLang="en-US" sz="1354" b="0" i="1" dirty="0">
                <a:solidFill>
                  <a:schemeClr val="bg2"/>
                </a:solidFill>
              </a:rPr>
              <a:t>Downtown/Blackstone</a:t>
            </a:r>
            <a:br>
              <a:rPr lang="en-US" altLang="en-US" sz="1354" b="0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601 Main Street</a:t>
            </a:r>
            <a:br>
              <a:rPr lang="en-US" altLang="en-US" sz="1354" b="0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(817) 885-8700</a:t>
            </a:r>
            <a:br>
              <a:rPr lang="en-US" altLang="en-US" sz="1354" b="0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  <a:hlinkClick r:id="rId6"/>
              </a:rPr>
              <a:t>www.marriott.com</a:t>
            </a:r>
            <a:endParaRPr lang="en-US" altLang="en-US" sz="1354" b="0" dirty="0">
              <a:solidFill>
                <a:schemeClr val="bg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967" b="0" dirty="0">
              <a:solidFill>
                <a:schemeClr val="bg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354" dirty="0">
                <a:solidFill>
                  <a:schemeClr val="bg2"/>
                </a:solidFill>
              </a:rPr>
              <a:t>Courtyard by Marriot</a:t>
            </a:r>
            <a:r>
              <a:rPr lang="en-US" altLang="en-US" sz="1354" i="1" dirty="0">
                <a:solidFill>
                  <a:schemeClr val="bg2"/>
                </a:solidFill>
              </a:rPr>
              <a:t> </a:t>
            </a:r>
            <a:br>
              <a:rPr lang="en-US" altLang="en-US" sz="1354" i="1" dirty="0">
                <a:solidFill>
                  <a:schemeClr val="bg2"/>
                </a:solidFill>
              </a:rPr>
            </a:br>
            <a:r>
              <a:rPr lang="en-US" altLang="en-US" sz="1354" b="0" i="1" dirty="0">
                <a:solidFill>
                  <a:schemeClr val="bg2"/>
                </a:solidFill>
              </a:rPr>
              <a:t>University</a:t>
            </a:r>
            <a:br>
              <a:rPr lang="en-US" altLang="en-US" sz="1354" b="0" i="1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3150 Riverfront Drive </a:t>
            </a:r>
            <a:br>
              <a:rPr lang="en-US" altLang="en-US" sz="1354" b="0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(817) 335-1300</a:t>
            </a:r>
            <a:br>
              <a:rPr lang="en-US" altLang="en-US" sz="1354" b="0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  <a:hlinkClick r:id="rId6"/>
              </a:rPr>
              <a:t>www.marriott.com</a:t>
            </a:r>
            <a:endParaRPr lang="en-US" altLang="en-US" sz="1354" b="0" dirty="0">
              <a:solidFill>
                <a:schemeClr val="bg2"/>
              </a:solidFill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4865235" y="1668059"/>
            <a:ext cx="3758313" cy="412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defTabSz="944563">
              <a:spcBef>
                <a:spcPct val="20000"/>
              </a:spcBef>
              <a:buFont typeface="Symbol" pitchFamily="18" charset="2"/>
              <a:buChar char="·"/>
              <a:defRPr sz="2100" b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1pPr>
            <a:lvl2pPr marL="742950" indent="-285750" defTabSz="944563">
              <a:spcBef>
                <a:spcPct val="20000"/>
              </a:spcBef>
              <a:buFont typeface="Symbol" pitchFamily="18" charset="2"/>
              <a:buChar char="-"/>
              <a:defRPr sz="2100" b="1" i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2pPr>
            <a:lvl3pPr marL="1143000" indent="-228600" defTabSz="944563">
              <a:spcBef>
                <a:spcPct val="20000"/>
              </a:spcBef>
              <a:buFont typeface="Symbol" pitchFamily="18" charset="2"/>
              <a:buChar char="·"/>
              <a:defRPr sz="2100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3pPr>
            <a:lvl4pPr marL="1600200" indent="-228600" defTabSz="944563">
              <a:spcBef>
                <a:spcPct val="20000"/>
              </a:spcBef>
              <a:buFont typeface="Symbol" pitchFamily="18" charset="2"/>
              <a:buChar char="-"/>
              <a:defRPr sz="2100" i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4pPr>
            <a:lvl5pPr marL="2057400" indent="-228600" defTabSz="944563">
              <a:spcBef>
                <a:spcPct val="20000"/>
              </a:spcBef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944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944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944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944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buFont typeface="Symbol" pitchFamily="18" charset="2"/>
              <a:buNone/>
            </a:pPr>
            <a:endParaRPr lang="en-US" altLang="en-US" sz="1354" b="0"/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3125130" y="352126"/>
            <a:ext cx="2918541" cy="650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en-US" altLang="en-US" sz="1354" i="0" dirty="0">
                <a:solidFill>
                  <a:schemeClr val="bg2"/>
                </a:solidFill>
              </a:rPr>
              <a:t>Courtyard by Marriott</a:t>
            </a:r>
            <a:br>
              <a:rPr lang="en-US" altLang="en-US" sz="1354" i="0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West/Lands End</a:t>
            </a:r>
            <a:br>
              <a:rPr lang="en-US" altLang="en-US" sz="1354" i="0" dirty="0">
                <a:solidFill>
                  <a:schemeClr val="bg2"/>
                </a:solidFill>
              </a:rPr>
            </a:br>
            <a:r>
              <a:rPr lang="en-US" altLang="en-US" sz="1354" b="0" i="0" dirty="0">
                <a:solidFill>
                  <a:schemeClr val="bg2"/>
                </a:solidFill>
              </a:rPr>
              <a:t>6530  West Freeway</a:t>
            </a:r>
            <a:br>
              <a:rPr lang="en-US" altLang="en-US" sz="1354" b="0" i="0" dirty="0">
                <a:solidFill>
                  <a:schemeClr val="bg2"/>
                </a:solidFill>
              </a:rPr>
            </a:br>
            <a:r>
              <a:rPr lang="en-US" altLang="en-US" sz="1354" b="0" i="0" dirty="0">
                <a:solidFill>
                  <a:schemeClr val="bg2"/>
                </a:solidFill>
              </a:rPr>
              <a:t>(817) 737-6923</a:t>
            </a:r>
            <a:br>
              <a:rPr lang="en-US" altLang="en-US" sz="1354" b="0" i="0" dirty="0">
                <a:solidFill>
                  <a:schemeClr val="bg2"/>
                </a:solidFill>
              </a:rPr>
            </a:br>
            <a:r>
              <a:rPr lang="en-US" altLang="en-US" sz="1354" b="0" i="0" dirty="0">
                <a:solidFill>
                  <a:schemeClr val="bg2"/>
                </a:solidFill>
                <a:hlinkClick r:id="rId6"/>
              </a:rPr>
              <a:t>www.marriott.com</a:t>
            </a:r>
            <a:endParaRPr lang="en-US" altLang="en-US" sz="1354" b="0" i="0" dirty="0">
              <a:solidFill>
                <a:schemeClr val="bg2"/>
              </a:solidFill>
            </a:endParaRPr>
          </a:p>
          <a:p>
            <a:pPr marL="0" indent="0">
              <a:spcBef>
                <a:spcPct val="20000"/>
              </a:spcBef>
            </a:pPr>
            <a:endParaRPr lang="en-US" altLang="en-US" sz="1354" i="0" dirty="0">
              <a:solidFill>
                <a:schemeClr val="bg2"/>
              </a:solidFill>
              <a:sym typeface="Symbol" pitchFamily="18" charset="2"/>
            </a:endParaRPr>
          </a:p>
          <a:p>
            <a:pPr marL="0" indent="0">
              <a:spcBef>
                <a:spcPct val="20000"/>
              </a:spcBef>
            </a:pPr>
            <a:r>
              <a:rPr lang="en-US" altLang="en-US" sz="1354" i="0" dirty="0">
                <a:solidFill>
                  <a:schemeClr val="bg2"/>
                </a:solidFill>
              </a:rPr>
              <a:t>Fairfield Inn &amp; Suites by Marriott</a:t>
            </a:r>
            <a:br>
              <a:rPr lang="en-US" altLang="en-US" sz="1354" b="0" i="0" dirty="0">
                <a:solidFill>
                  <a:schemeClr val="bg2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  <a:sym typeface="Symbol" pitchFamily="18" charset="2"/>
              </a:rPr>
            </a:br>
            <a: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  <a:t>1505 South University</a:t>
            </a:r>
            <a:b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  <a:t>(817) 335-2000</a:t>
            </a:r>
            <a:b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1354" b="0" i="0" dirty="0">
                <a:solidFill>
                  <a:schemeClr val="bg2"/>
                </a:solidFill>
                <a:sym typeface="Symbol" pitchFamily="18" charset="2"/>
                <a:hlinkClick r:id="rId6"/>
              </a:rPr>
              <a:t>www.marriott.com</a:t>
            </a:r>
            <a:endParaRPr lang="en-US" altLang="en-US" sz="1354" b="0" i="0" dirty="0">
              <a:solidFill>
                <a:schemeClr val="bg2"/>
              </a:solidFill>
              <a:sym typeface="Symbol" pitchFamily="18" charset="2"/>
            </a:endParaRPr>
          </a:p>
          <a:p>
            <a:pPr marL="0" indent="0">
              <a:spcBef>
                <a:spcPct val="20000"/>
              </a:spcBef>
            </a:pPr>
            <a:endParaRPr lang="en-US" altLang="en-US" sz="1354" i="0" dirty="0">
              <a:solidFill>
                <a:schemeClr val="bg2"/>
              </a:solidFill>
              <a:sym typeface="Symbol" pitchFamily="18" charset="2"/>
            </a:endParaRPr>
          </a:p>
          <a:p>
            <a:pPr marL="0" indent="0">
              <a:spcBef>
                <a:spcPct val="20000"/>
              </a:spcBef>
            </a:pPr>
            <a:r>
              <a:rPr lang="en-US" altLang="en-US" sz="1354" i="0" dirty="0">
                <a:solidFill>
                  <a:schemeClr val="bg2"/>
                </a:solidFill>
              </a:rPr>
              <a:t>Fairfield Inn &amp; Suites by Marriott</a:t>
            </a:r>
            <a:br>
              <a:rPr lang="en-US" altLang="en-US" sz="1354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  <a:t>1010 Houston St</a:t>
            </a:r>
            <a:b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  <a:t>(817) 529-9200</a:t>
            </a:r>
            <a:b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1354" b="0" i="0" dirty="0">
                <a:solidFill>
                  <a:schemeClr val="bg2"/>
                </a:solidFill>
                <a:sym typeface="Symbol" pitchFamily="18" charset="2"/>
                <a:hlinkClick r:id="rId6"/>
              </a:rPr>
              <a:t>www.marriott.com</a:t>
            </a:r>
            <a:endParaRPr lang="en-US" altLang="en-US" sz="1354" b="0" i="0" dirty="0">
              <a:solidFill>
                <a:schemeClr val="bg2"/>
              </a:solidFill>
              <a:sym typeface="Symbol" pitchFamily="18" charset="2"/>
            </a:endParaRPr>
          </a:p>
          <a:p>
            <a:pPr marL="0" indent="0">
              <a:spcBef>
                <a:spcPct val="20000"/>
              </a:spcBef>
            </a:pPr>
            <a:endParaRPr lang="en-US" altLang="en-US" sz="967" i="0" dirty="0">
              <a:solidFill>
                <a:schemeClr val="bg2"/>
              </a:solidFill>
              <a:sym typeface="Symbol" pitchFamily="18" charset="2"/>
            </a:endParaRPr>
          </a:p>
          <a:p>
            <a:pPr marL="0" indent="0">
              <a:spcBef>
                <a:spcPct val="20000"/>
              </a:spcBef>
            </a:pPr>
            <a:r>
              <a:rPr lang="en-US" altLang="en-US" sz="1354" i="0" dirty="0">
                <a:solidFill>
                  <a:schemeClr val="bg2"/>
                </a:solidFill>
                <a:sym typeface="Symbol" pitchFamily="18" charset="2"/>
              </a:rPr>
              <a:t>Hampton Inn &amp; Suites</a:t>
            </a:r>
            <a:br>
              <a:rPr lang="en-US" altLang="en-US" sz="1354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  <a:t>2700 Green Oaks Road</a:t>
            </a:r>
            <a:b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  <a:t>(817) 732-8585</a:t>
            </a:r>
            <a:b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1354" b="0" i="0" dirty="0">
                <a:solidFill>
                  <a:schemeClr val="bg2"/>
                </a:solidFill>
                <a:sym typeface="Symbol" pitchFamily="18" charset="2"/>
                <a:hlinkClick r:id="rId7"/>
              </a:rPr>
              <a:t>www.hamptoninn.com</a:t>
            </a:r>
            <a:endParaRPr lang="en-US" altLang="en-US" sz="1354" b="0" i="0" dirty="0">
              <a:solidFill>
                <a:schemeClr val="bg2"/>
              </a:solidFill>
              <a:sym typeface="Symbol" pitchFamily="18" charset="2"/>
            </a:endParaRPr>
          </a:p>
          <a:p>
            <a:pPr marL="0" indent="0">
              <a:spcBef>
                <a:spcPct val="20000"/>
              </a:spcBef>
            </a:pPr>
            <a:endParaRPr lang="en-US" altLang="en-US" sz="967" i="0" dirty="0">
              <a:solidFill>
                <a:schemeClr val="bg2"/>
              </a:solidFill>
              <a:sym typeface="Symbol" pitchFamily="18" charset="2"/>
            </a:endParaRPr>
          </a:p>
          <a:p>
            <a:pPr marL="0" indent="0"/>
            <a:r>
              <a:rPr lang="en-US" altLang="en-US" sz="1354" i="0" dirty="0">
                <a:solidFill>
                  <a:schemeClr val="bg2"/>
                </a:solidFill>
                <a:sym typeface="Symbol" pitchFamily="18" charset="2"/>
              </a:rPr>
              <a:t>Hilton Fort Worth</a:t>
            </a:r>
            <a:br>
              <a:rPr lang="en-US" altLang="en-US" sz="1354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  <a:t>815 Main Street</a:t>
            </a:r>
            <a:b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  <a:t>(817) 870-2100</a:t>
            </a:r>
            <a:b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1354" b="0" i="0" dirty="0">
                <a:solidFill>
                  <a:schemeClr val="bg2"/>
                </a:solidFill>
                <a:sym typeface="Symbol" pitchFamily="18" charset="2"/>
                <a:hlinkClick r:id="rId8"/>
              </a:rPr>
              <a:t>www.hilton.com</a:t>
            </a:r>
            <a:endParaRPr lang="en-US" altLang="en-US" sz="1354" b="0" i="0" dirty="0">
              <a:solidFill>
                <a:schemeClr val="bg2"/>
              </a:solidFill>
              <a:sym typeface="Symbol" pitchFamily="18" charset="2"/>
            </a:endParaRPr>
          </a:p>
          <a:p>
            <a:pPr marL="0" indent="0"/>
            <a:endParaRPr lang="en-US" altLang="en-US" sz="967" i="0" dirty="0">
              <a:solidFill>
                <a:schemeClr val="bg2"/>
              </a:solidFill>
              <a:sym typeface="Symbol" pitchFamily="18" charset="2"/>
            </a:endParaRPr>
          </a:p>
          <a:p>
            <a:pPr marL="0" indent="0"/>
            <a:endParaRPr lang="en-US" altLang="en-US" sz="967" i="0" dirty="0">
              <a:solidFill>
                <a:schemeClr val="bg2"/>
              </a:solidFill>
              <a:sym typeface="Symbol" pitchFamily="18" charset="2"/>
            </a:endParaRPr>
          </a:p>
          <a:p>
            <a:pPr marL="0" indent="0"/>
            <a:r>
              <a:rPr lang="en-US" altLang="en-US" sz="1354" i="0" dirty="0">
                <a:solidFill>
                  <a:schemeClr val="bg2"/>
                </a:solidFill>
                <a:sym typeface="Symbol" pitchFamily="18" charset="2"/>
              </a:rPr>
              <a:t>Holiday Inn Express</a:t>
            </a:r>
            <a:br>
              <a:rPr lang="en-US" altLang="en-US" sz="1354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  <a:t>2730 South Cherry Lane</a:t>
            </a:r>
            <a:b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  <a:t>(817) 560-4200</a:t>
            </a:r>
            <a:b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1354" b="0" i="0" dirty="0">
                <a:solidFill>
                  <a:schemeClr val="bg2"/>
                </a:solidFill>
                <a:sym typeface="Symbol" pitchFamily="18" charset="2"/>
                <a:hlinkClick r:id="rId9"/>
              </a:rPr>
              <a:t>www.holidayinn.com</a:t>
            </a:r>
            <a:endParaRPr lang="en-US" altLang="en-US" sz="1354" b="0" i="0" dirty="0">
              <a:solidFill>
                <a:schemeClr val="bg2"/>
              </a:solidFill>
              <a:sym typeface="Symbol" pitchFamily="18" charset="2"/>
            </a:endParaRPr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6203871" y="588893"/>
            <a:ext cx="2796052" cy="627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en-US" altLang="en-US" sz="1354" i="0" dirty="0">
                <a:solidFill>
                  <a:schemeClr val="bg2"/>
                </a:solidFill>
                <a:sym typeface="Symbol" pitchFamily="18" charset="2"/>
              </a:rPr>
              <a:t>Quality Inn &amp; Suites</a:t>
            </a:r>
            <a:br>
              <a:rPr lang="en-US" altLang="en-US" sz="1354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  <a:t>2700 South Cherry Lane</a:t>
            </a:r>
            <a:b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  <a:t>(817) 560-4180</a:t>
            </a:r>
            <a:b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1354" b="0" i="0" dirty="0">
                <a:solidFill>
                  <a:schemeClr val="bg2"/>
                </a:solidFill>
                <a:sym typeface="Symbol" pitchFamily="18" charset="2"/>
                <a:hlinkClick r:id="rId10"/>
              </a:rPr>
              <a:t>www.qualityinn.com</a:t>
            </a:r>
            <a:endParaRPr lang="en-US" altLang="en-US" sz="1354" b="0" i="0" dirty="0">
              <a:solidFill>
                <a:schemeClr val="bg2"/>
              </a:solidFill>
              <a:sym typeface="Symbol" pitchFamily="18" charset="2"/>
            </a:endParaRPr>
          </a:p>
          <a:p>
            <a:pPr marL="169863" indent="-169863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1354" b="0" i="0" dirty="0">
              <a:solidFill>
                <a:schemeClr val="bg2"/>
              </a:solidFill>
              <a:sym typeface="Symbol" pitchFamily="18" charset="2"/>
            </a:endParaRPr>
          </a:p>
          <a:p>
            <a:pPr marL="0" indent="0">
              <a:spcBef>
                <a:spcPct val="20000"/>
              </a:spcBef>
            </a:pPr>
            <a:r>
              <a:rPr lang="en-US" altLang="en-US" sz="1354" i="0" dirty="0">
                <a:solidFill>
                  <a:schemeClr val="bg2"/>
                </a:solidFill>
                <a:sym typeface="Symbol" pitchFamily="18" charset="2"/>
              </a:rPr>
              <a:t>Renaissance Worthington Hotel</a:t>
            </a:r>
            <a:br>
              <a:rPr lang="en-US" altLang="en-US" sz="1354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  <a:t>200 Main Street</a:t>
            </a:r>
            <a:b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  <a:t>(817) 870-1000</a:t>
            </a:r>
            <a:b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1354" b="0" i="0" dirty="0">
                <a:solidFill>
                  <a:schemeClr val="bg2"/>
                </a:solidFill>
                <a:sym typeface="Symbol" pitchFamily="18" charset="2"/>
                <a:hlinkClick r:id="rId6"/>
              </a:rPr>
              <a:t>www.marriott.com</a:t>
            </a:r>
            <a:endParaRPr lang="en-US" altLang="en-US" sz="1354" b="0" i="0" dirty="0">
              <a:solidFill>
                <a:schemeClr val="bg2"/>
              </a:solidFill>
              <a:sym typeface="Symbol" pitchFamily="18" charset="2"/>
              <a:hlinkClick r:id="rId11"/>
            </a:endParaRPr>
          </a:p>
          <a:p>
            <a:pPr marL="0" indent="0">
              <a:spcBef>
                <a:spcPct val="20000"/>
              </a:spcBef>
            </a:pPr>
            <a:endParaRPr lang="en-US" altLang="en-US" sz="967" i="0" dirty="0">
              <a:solidFill>
                <a:schemeClr val="bg2"/>
              </a:solidFill>
              <a:sym typeface="Symbol" pitchFamily="18" charset="2"/>
            </a:endParaRPr>
          </a:p>
          <a:p>
            <a:pPr marL="0" indent="0">
              <a:spcBef>
                <a:spcPct val="20000"/>
              </a:spcBef>
            </a:pPr>
            <a:r>
              <a:rPr lang="en-US" altLang="en-US" sz="1354" i="0" dirty="0">
                <a:solidFill>
                  <a:schemeClr val="bg2"/>
                </a:solidFill>
                <a:sym typeface="Symbol" pitchFamily="18" charset="2"/>
              </a:rPr>
              <a:t>Residence Inn by Marriott</a:t>
            </a:r>
            <a:br>
              <a:rPr lang="en-US" altLang="en-US" sz="1354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  <a:t>1701 South University</a:t>
            </a:r>
            <a:b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  <a:t>(817) 870-1011</a:t>
            </a:r>
            <a:b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1354" b="0" i="0" dirty="0">
                <a:solidFill>
                  <a:schemeClr val="bg2"/>
                </a:solidFill>
                <a:sym typeface="Symbol" pitchFamily="18" charset="2"/>
                <a:hlinkClick r:id="rId6"/>
              </a:rPr>
              <a:t>www.marriott.com</a:t>
            </a:r>
            <a:endParaRPr lang="en-US" altLang="en-US" sz="1354" b="0" i="0" dirty="0">
              <a:solidFill>
                <a:schemeClr val="bg2"/>
              </a:solidFill>
              <a:sym typeface="Symbol" pitchFamily="18" charset="2"/>
            </a:endParaRPr>
          </a:p>
          <a:p>
            <a:pPr marL="0" indent="0">
              <a:spcBef>
                <a:spcPct val="20000"/>
              </a:spcBef>
            </a:pPr>
            <a:endParaRPr lang="en-US" altLang="en-US" sz="967" i="0" dirty="0">
              <a:solidFill>
                <a:schemeClr val="bg2"/>
              </a:solidFill>
              <a:sym typeface="Symbol" pitchFamily="18" charset="2"/>
            </a:endParaRPr>
          </a:p>
          <a:p>
            <a:pPr marL="0" indent="0">
              <a:spcBef>
                <a:spcPct val="20000"/>
              </a:spcBef>
            </a:pPr>
            <a:r>
              <a:rPr lang="en-US" altLang="en-US" sz="1354" i="0" dirty="0">
                <a:solidFill>
                  <a:schemeClr val="bg2"/>
                </a:solidFill>
                <a:sym typeface="Symbol" pitchFamily="18" charset="2"/>
              </a:rPr>
              <a:t>Sheraton Fort Worth </a:t>
            </a:r>
            <a:br>
              <a:rPr lang="en-US" altLang="en-US" sz="1354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  <a:t>1701 Commerce</a:t>
            </a:r>
            <a:b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  <a:t>(817) 335-7000</a:t>
            </a:r>
            <a:b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1354" b="0" i="0" dirty="0">
                <a:solidFill>
                  <a:schemeClr val="bg2"/>
                </a:solidFill>
                <a:sym typeface="Symbol" pitchFamily="18" charset="2"/>
                <a:hlinkClick r:id="rId12"/>
              </a:rPr>
              <a:t>www.sheraton.com</a:t>
            </a:r>
            <a:endParaRPr lang="en-US" altLang="en-US" sz="1354" b="0" i="0" dirty="0">
              <a:solidFill>
                <a:schemeClr val="bg2"/>
              </a:solidFill>
              <a:sym typeface="Symbol" pitchFamily="18" charset="2"/>
            </a:endParaRPr>
          </a:p>
          <a:p>
            <a:pPr marL="0" indent="0">
              <a:spcBef>
                <a:spcPct val="20000"/>
              </a:spcBef>
            </a:pPr>
            <a:endParaRPr lang="en-US" altLang="en-US" sz="967" i="0" dirty="0">
              <a:solidFill>
                <a:schemeClr val="bg2"/>
              </a:solidFill>
              <a:sym typeface="Symbol" pitchFamily="18" charset="2"/>
            </a:endParaRPr>
          </a:p>
          <a:p>
            <a:pPr marL="0" indent="0">
              <a:spcBef>
                <a:spcPct val="20000"/>
              </a:spcBef>
            </a:pPr>
            <a:r>
              <a:rPr lang="en-US" altLang="en-US" sz="1354" i="0" dirty="0">
                <a:solidFill>
                  <a:schemeClr val="bg2"/>
                </a:solidFill>
                <a:sym typeface="Symbol" pitchFamily="18" charset="2"/>
              </a:rPr>
              <a:t>Stockyards Hotel</a:t>
            </a:r>
            <a:br>
              <a:rPr lang="en-US" altLang="en-US" sz="1354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  <a:t>109 East Exchange Avenue</a:t>
            </a:r>
            <a:b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  <a:t>(817) 625-6427</a:t>
            </a:r>
            <a:b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1354" b="0" i="0" dirty="0">
                <a:solidFill>
                  <a:schemeClr val="bg2"/>
                </a:solidFill>
                <a:sym typeface="Symbol" pitchFamily="18" charset="2"/>
                <a:hlinkClick r:id="rId13"/>
              </a:rPr>
              <a:t>www.stockyardshotel.com</a:t>
            </a:r>
            <a:endParaRPr lang="en-US" altLang="en-US" sz="1354" b="0" i="0" dirty="0">
              <a:solidFill>
                <a:schemeClr val="bg2"/>
              </a:solidFill>
              <a:sym typeface="Symbol" pitchFamily="18" charset="2"/>
            </a:endParaRPr>
          </a:p>
          <a:p>
            <a:pPr marL="0" indent="0">
              <a:spcBef>
                <a:spcPct val="20000"/>
              </a:spcBef>
            </a:pPr>
            <a:endParaRPr lang="en-US" altLang="en-US" sz="1354" i="0" dirty="0">
              <a:solidFill>
                <a:schemeClr val="bg2"/>
              </a:solidFill>
              <a:sym typeface="Symbol" pitchFamily="18" charset="2"/>
            </a:endParaRPr>
          </a:p>
          <a:p>
            <a:pPr marL="0" indent="0">
              <a:spcBef>
                <a:spcPct val="20000"/>
              </a:spcBef>
            </a:pPr>
            <a:r>
              <a:rPr lang="en-US" altLang="en-US" sz="1354" i="0" dirty="0">
                <a:solidFill>
                  <a:schemeClr val="bg2"/>
                </a:solidFill>
                <a:sym typeface="Symbol" pitchFamily="18" charset="2"/>
              </a:rPr>
              <a:t>Residence Inn by Marriott</a:t>
            </a:r>
            <a:br>
              <a:rPr lang="en-US" altLang="en-US" sz="1354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  <a:t>2500 Museum Way</a:t>
            </a:r>
            <a:b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  <a:t>(817) 885-8250</a:t>
            </a:r>
            <a:b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1354" b="0" i="0" dirty="0">
                <a:solidFill>
                  <a:schemeClr val="bg2"/>
                </a:solidFill>
                <a:sym typeface="Symbol" pitchFamily="18" charset="2"/>
                <a:hlinkClick r:id="rId6"/>
              </a:rPr>
              <a:t>www.marriott.com</a:t>
            </a:r>
            <a:endParaRPr lang="en-US" altLang="en-US" sz="1354" b="0" i="0" dirty="0">
              <a:solidFill>
                <a:schemeClr val="bg2"/>
              </a:solidFill>
              <a:sym typeface="Symbol" pitchFamily="18" charset="2"/>
            </a:endParaRPr>
          </a:p>
          <a:p>
            <a:pPr marL="0" indent="0">
              <a:spcBef>
                <a:spcPct val="20000"/>
              </a:spcBef>
            </a:pPr>
            <a:endParaRPr lang="en-US" altLang="en-US" sz="1354" i="0" dirty="0">
              <a:solidFill>
                <a:schemeClr val="bg2"/>
              </a:solidFill>
              <a:sym typeface="Symbol" pitchFamily="18" charset="2"/>
            </a:endParaRPr>
          </a:p>
        </p:txBody>
      </p:sp>
      <p:sp>
        <p:nvSpPr>
          <p:cNvPr id="9224" name="AutoShape 9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210300"/>
            <a:ext cx="342900" cy="357863"/>
          </a:xfrm>
          <a:prstGeom prst="actionButtonHom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altLang="en-US" sz="2321"/>
          </a:p>
        </p:txBody>
      </p:sp>
    </p:spTree>
    <p:extLst>
      <p:ext uri="{BB962C8B-B14F-4D97-AF65-F5344CB8AC3E}">
        <p14:creationId xmlns:p14="http://schemas.microsoft.com/office/powerpoint/2010/main" val="3639669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3" descr="fortworthlogocowhite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297" y="1764780"/>
            <a:ext cx="6263855" cy="332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Local Restaurants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721" y="1315138"/>
            <a:ext cx="2642180" cy="2641749"/>
          </a:xfrm>
        </p:spPr>
        <p:txBody>
          <a:bodyPr/>
          <a:lstStyle/>
          <a:p>
            <a:pPr indent="0">
              <a:lnSpc>
                <a:spcPts val="1400"/>
              </a:lnSpc>
              <a:spcBef>
                <a:spcPts val="580"/>
              </a:spcBef>
              <a:buNone/>
            </a:pPr>
            <a:r>
              <a:rPr lang="en-US" altLang="en-US" sz="1354" dirty="0"/>
              <a:t>Railhead Smokehouse </a:t>
            </a:r>
            <a:br>
              <a:rPr lang="en-US" altLang="en-US" sz="1354" dirty="0"/>
            </a:br>
            <a:r>
              <a:rPr lang="en-US" altLang="en-US" sz="1354" b="0" dirty="0"/>
              <a:t>2900 Montgomery Street</a:t>
            </a:r>
            <a:br>
              <a:rPr lang="en-US" altLang="en-US" sz="1354" b="0" dirty="0"/>
            </a:br>
            <a:r>
              <a:rPr lang="en-US" altLang="en-US" sz="1354" b="0" dirty="0"/>
              <a:t>(817) 738-9808</a:t>
            </a:r>
          </a:p>
          <a:p>
            <a:pPr indent="0">
              <a:lnSpc>
                <a:spcPts val="1400"/>
              </a:lnSpc>
              <a:spcBef>
                <a:spcPts val="580"/>
              </a:spcBef>
              <a:buNone/>
            </a:pPr>
            <a:r>
              <a:rPr lang="en-US" altLang="en-US" sz="1354" dirty="0"/>
              <a:t>Angelo’s Barbecue</a:t>
            </a:r>
            <a:br>
              <a:rPr lang="en-US" altLang="en-US" sz="1354" dirty="0"/>
            </a:br>
            <a:r>
              <a:rPr lang="en-US" altLang="en-US" sz="1354" b="0" dirty="0"/>
              <a:t>2533 White Settlement Road</a:t>
            </a:r>
            <a:br>
              <a:rPr lang="en-US" altLang="en-US" sz="1354" b="0" dirty="0"/>
            </a:br>
            <a:r>
              <a:rPr lang="en-US" altLang="en-US" sz="1354" b="0" dirty="0"/>
              <a:t>(817) 332-0357</a:t>
            </a:r>
          </a:p>
          <a:p>
            <a:pPr indent="0">
              <a:lnSpc>
                <a:spcPts val="1400"/>
              </a:lnSpc>
              <a:spcBef>
                <a:spcPts val="580"/>
              </a:spcBef>
              <a:buNone/>
            </a:pPr>
            <a:r>
              <a:rPr lang="en-US" altLang="en-US" sz="1354" dirty="0"/>
              <a:t>Woody Creek Bar-B-Q</a:t>
            </a:r>
          </a:p>
          <a:p>
            <a:pPr indent="0">
              <a:lnSpc>
                <a:spcPts val="1400"/>
              </a:lnSpc>
              <a:spcBef>
                <a:spcPct val="0"/>
              </a:spcBef>
              <a:buNone/>
            </a:pPr>
            <a:r>
              <a:rPr lang="en-US" altLang="en-US" sz="1354" b="0" dirty="0"/>
              <a:t>6986 Green Oaks Rd.</a:t>
            </a:r>
            <a:br>
              <a:rPr lang="en-US" altLang="en-US" sz="1354" b="0" dirty="0"/>
            </a:br>
            <a:r>
              <a:rPr lang="en-US" altLang="en-US" sz="1354" b="0" dirty="0"/>
              <a:t>(817) 737-2008</a:t>
            </a:r>
          </a:p>
          <a:p>
            <a:pPr indent="0">
              <a:lnSpc>
                <a:spcPts val="1400"/>
              </a:lnSpc>
              <a:spcBef>
                <a:spcPts val="580"/>
              </a:spcBef>
              <a:buNone/>
            </a:pPr>
            <a:r>
              <a:rPr lang="en-US" altLang="en-US" sz="1354" dirty="0"/>
              <a:t>Soda Springs Barbecue</a:t>
            </a:r>
            <a:br>
              <a:rPr lang="en-US" altLang="en-US" sz="1354" dirty="0"/>
            </a:br>
            <a:r>
              <a:rPr lang="en-US" altLang="en-US" sz="1354" b="0" dirty="0"/>
              <a:t>8620 Clifford Street</a:t>
            </a:r>
            <a:br>
              <a:rPr lang="en-US" altLang="en-US" sz="1354" b="0" dirty="0"/>
            </a:br>
            <a:r>
              <a:rPr lang="en-US" altLang="en-US" sz="1354" b="0" dirty="0"/>
              <a:t>(817) 246-4494</a:t>
            </a:r>
          </a:p>
          <a:p>
            <a:pPr indent="0">
              <a:lnSpc>
                <a:spcPts val="1400"/>
              </a:lnSpc>
              <a:spcBef>
                <a:spcPts val="580"/>
              </a:spcBef>
              <a:buNone/>
            </a:pPr>
            <a:endParaRPr lang="en-US" altLang="en-US" sz="1354" b="0" dirty="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55898" y="978270"/>
            <a:ext cx="12362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en-US" sz="1800" i="0" dirty="0">
                <a:solidFill>
                  <a:srgbClr val="002F6C"/>
                </a:solidFill>
              </a:rPr>
              <a:t>Barbecue</a:t>
            </a:r>
          </a:p>
        </p:txBody>
      </p:sp>
      <p:sp>
        <p:nvSpPr>
          <p:cNvPr id="11270" name="Text Box 12"/>
          <p:cNvSpPr txBox="1">
            <a:spLocks noChangeArrowheads="1"/>
          </p:cNvSpPr>
          <p:nvPr/>
        </p:nvSpPr>
        <p:spPr bwMode="auto">
          <a:xfrm>
            <a:off x="353109" y="3800320"/>
            <a:ext cx="14542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en-US" sz="1800" i="0" dirty="0">
                <a:solidFill>
                  <a:srgbClr val="002F6C"/>
                </a:solidFill>
              </a:rPr>
              <a:t>Continental</a:t>
            </a:r>
          </a:p>
        </p:txBody>
      </p:sp>
      <p:sp>
        <p:nvSpPr>
          <p:cNvPr id="11271" name="Rectangle 13"/>
          <p:cNvSpPr>
            <a:spLocks noChangeArrowheads="1"/>
          </p:cNvSpPr>
          <p:nvPr/>
        </p:nvSpPr>
        <p:spPr bwMode="auto">
          <a:xfrm>
            <a:off x="18423" y="4113655"/>
            <a:ext cx="2855581" cy="2476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Symbol" pitchFamily="18" charset="2"/>
              <a:buChar char="·"/>
              <a:defRPr sz="2100" b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1pPr>
            <a:lvl2pPr marL="742950" indent="-285750">
              <a:spcBef>
                <a:spcPct val="20000"/>
              </a:spcBef>
              <a:buFont typeface="Symbol" pitchFamily="18" charset="2"/>
              <a:buChar char="-"/>
              <a:defRPr sz="2100" b="1" i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2pPr>
            <a:lvl3pPr marL="1143000" indent="-228600">
              <a:spcBef>
                <a:spcPct val="20000"/>
              </a:spcBef>
              <a:buFont typeface="Symbol" pitchFamily="18" charset="2"/>
              <a:buChar char="·"/>
              <a:defRPr sz="2100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3pPr>
            <a:lvl4pPr marL="1600200" indent="-228600">
              <a:spcBef>
                <a:spcPct val="20000"/>
              </a:spcBef>
              <a:buFont typeface="Symbol" pitchFamily="18" charset="2"/>
              <a:buChar char="-"/>
              <a:defRPr sz="2100" i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9pPr>
          </a:lstStyle>
          <a:p>
            <a:pPr indent="0">
              <a:lnSpc>
                <a:spcPts val="1400"/>
              </a:lnSpc>
              <a:spcBef>
                <a:spcPts val="0"/>
              </a:spcBef>
              <a:buNone/>
              <a:defRPr/>
            </a:pPr>
            <a:r>
              <a:rPr lang="en-US" altLang="en-US" sz="1354" dirty="0">
                <a:solidFill>
                  <a:schemeClr val="bg2"/>
                </a:solidFill>
              </a:rPr>
              <a:t>Fred’s Texas Café</a:t>
            </a:r>
          </a:p>
          <a:p>
            <a:pPr indent="0">
              <a:lnSpc>
                <a:spcPts val="1400"/>
              </a:lnSpc>
              <a:spcBef>
                <a:spcPts val="0"/>
              </a:spcBef>
              <a:buNone/>
              <a:defRPr/>
            </a:pPr>
            <a:r>
              <a:rPr lang="en-US" altLang="en-US" sz="1354" b="0" dirty="0">
                <a:solidFill>
                  <a:schemeClr val="bg2"/>
                </a:solidFill>
              </a:rPr>
              <a:t>www.fredstexascafe.com</a:t>
            </a:r>
            <a:br>
              <a:rPr lang="en-US" altLang="en-US" sz="1354" b="0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915 Currie St</a:t>
            </a:r>
            <a:br>
              <a:rPr lang="en-US" altLang="en-US" sz="1354" b="0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Fort Worth, TX 76107</a:t>
            </a:r>
            <a:br>
              <a:rPr lang="en-US" altLang="en-US" sz="1354" b="0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(817) 332-0083</a:t>
            </a:r>
          </a:p>
          <a:p>
            <a:pPr marL="0" indent="0">
              <a:lnSpc>
                <a:spcPts val="1400"/>
              </a:lnSpc>
              <a:spcBef>
                <a:spcPts val="580"/>
              </a:spcBef>
              <a:buNone/>
              <a:defRPr/>
            </a:pPr>
            <a:r>
              <a:rPr lang="en-US" altLang="en-US" sz="1354" dirty="0">
                <a:solidFill>
                  <a:schemeClr val="bg2"/>
                </a:solidFill>
              </a:rPr>
              <a:t>       Rodeo Goat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buNone/>
              <a:defRPr/>
            </a:pPr>
            <a:r>
              <a:rPr lang="en-US" altLang="en-US" sz="1354" b="0" dirty="0">
                <a:solidFill>
                  <a:schemeClr val="bg2"/>
                </a:solidFill>
              </a:rPr>
              <a:t>       2836 Bledsoe St.</a:t>
            </a:r>
            <a:br>
              <a:rPr lang="en-US" altLang="en-US" sz="1354" b="0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       (817) 877-4628</a:t>
            </a:r>
          </a:p>
          <a:p>
            <a:pPr>
              <a:lnSpc>
                <a:spcPts val="1400"/>
              </a:lnSpc>
              <a:spcBef>
                <a:spcPct val="50000"/>
              </a:spcBef>
              <a:buFont typeface="Symbol" pitchFamily="18" charset="2"/>
              <a:buNone/>
              <a:defRPr/>
            </a:pPr>
            <a:r>
              <a:rPr lang="en-US" altLang="en-US" sz="1354" dirty="0">
                <a:solidFill>
                  <a:schemeClr val="bg2"/>
                </a:solidFill>
              </a:rPr>
              <a:t>       Chili’s</a:t>
            </a:r>
            <a:br>
              <a:rPr lang="en-US" altLang="en-US" sz="1354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300 Clifford St.</a:t>
            </a:r>
            <a:br>
              <a:rPr lang="en-US" altLang="en-US" sz="1354" b="0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(817) 246-3850</a:t>
            </a:r>
          </a:p>
        </p:txBody>
      </p:sp>
      <p:sp>
        <p:nvSpPr>
          <p:cNvPr id="11272" name="Text Box 14"/>
          <p:cNvSpPr txBox="1">
            <a:spLocks noChangeArrowheads="1"/>
          </p:cNvSpPr>
          <p:nvPr/>
        </p:nvSpPr>
        <p:spPr bwMode="auto">
          <a:xfrm>
            <a:off x="3197702" y="978270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en-US" sz="1800" i="0" dirty="0">
                <a:solidFill>
                  <a:srgbClr val="002F6C"/>
                </a:solidFill>
              </a:rPr>
              <a:t>Italian</a:t>
            </a:r>
          </a:p>
        </p:txBody>
      </p:sp>
      <p:sp>
        <p:nvSpPr>
          <p:cNvPr id="11273" name="Rectangle 15"/>
          <p:cNvSpPr>
            <a:spLocks noChangeArrowheads="1"/>
          </p:cNvSpPr>
          <p:nvPr/>
        </p:nvSpPr>
        <p:spPr bwMode="auto">
          <a:xfrm>
            <a:off x="3197701" y="1272851"/>
            <a:ext cx="2715873" cy="214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Symbol" pitchFamily="18" charset="2"/>
              <a:buChar char="·"/>
              <a:defRPr sz="2100" b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1pPr>
            <a:lvl2pPr marL="742950" indent="-285750">
              <a:spcBef>
                <a:spcPct val="20000"/>
              </a:spcBef>
              <a:buFont typeface="Symbol" pitchFamily="18" charset="2"/>
              <a:buChar char="-"/>
              <a:defRPr sz="2100" b="1" i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2pPr>
            <a:lvl3pPr marL="1143000" indent="-228600">
              <a:spcBef>
                <a:spcPct val="20000"/>
              </a:spcBef>
              <a:buFont typeface="Symbol" pitchFamily="18" charset="2"/>
              <a:buChar char="·"/>
              <a:defRPr sz="2100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3pPr>
            <a:lvl4pPr marL="1600200" indent="-228600">
              <a:spcBef>
                <a:spcPct val="20000"/>
              </a:spcBef>
              <a:buFont typeface="Symbol" pitchFamily="18" charset="2"/>
              <a:buChar char="-"/>
              <a:defRPr sz="2100" i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14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354" dirty="0">
                <a:solidFill>
                  <a:schemeClr val="bg2"/>
                </a:solidFill>
              </a:rPr>
              <a:t>Mancuso Italian</a:t>
            </a:r>
          </a:p>
          <a:p>
            <a:pPr>
              <a:lnSpc>
                <a:spcPts val="14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354" b="0" dirty="0">
                <a:solidFill>
                  <a:schemeClr val="bg2"/>
                </a:solidFill>
              </a:rPr>
              <a:t>9500 White Settlement Road</a:t>
            </a:r>
          </a:p>
          <a:p>
            <a:pPr>
              <a:lnSpc>
                <a:spcPts val="14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354" b="0" dirty="0">
                <a:solidFill>
                  <a:schemeClr val="bg2"/>
                </a:solidFill>
              </a:rPr>
              <a:t>(817) 246-7041</a:t>
            </a:r>
          </a:p>
          <a:p>
            <a:pPr>
              <a:lnSpc>
                <a:spcPts val="1400"/>
              </a:lnSpc>
              <a:spcBef>
                <a:spcPts val="580"/>
              </a:spcBef>
              <a:buNone/>
            </a:pPr>
            <a:r>
              <a:rPr lang="en-US" altLang="en-US" sz="1354" dirty="0">
                <a:solidFill>
                  <a:schemeClr val="bg2"/>
                </a:solidFill>
              </a:rPr>
              <a:t>Joe’s Pasta/Pizza</a:t>
            </a:r>
          </a:p>
          <a:p>
            <a:pPr>
              <a:lnSpc>
                <a:spcPts val="1400"/>
              </a:lnSpc>
              <a:spcBef>
                <a:spcPts val="0"/>
              </a:spcBef>
              <a:buNone/>
            </a:pPr>
            <a:r>
              <a:rPr lang="en-US" altLang="en-US" sz="1354" b="0" dirty="0">
                <a:solidFill>
                  <a:schemeClr val="bg2"/>
                </a:solidFill>
              </a:rPr>
              <a:t>9501 Clifford Street</a:t>
            </a:r>
          </a:p>
          <a:p>
            <a:pPr>
              <a:lnSpc>
                <a:spcPts val="1400"/>
              </a:lnSpc>
              <a:spcBef>
                <a:spcPts val="0"/>
              </a:spcBef>
              <a:buNone/>
            </a:pPr>
            <a:r>
              <a:rPr lang="en-US" altLang="en-US" sz="1354" b="0" dirty="0">
                <a:solidFill>
                  <a:schemeClr val="bg2"/>
                </a:solidFill>
              </a:rPr>
              <a:t>(817) 367-7744</a:t>
            </a:r>
          </a:p>
          <a:p>
            <a:pPr>
              <a:lnSpc>
                <a:spcPts val="1400"/>
              </a:lnSpc>
              <a:spcBef>
                <a:spcPts val="580"/>
              </a:spcBef>
              <a:buNone/>
            </a:pPr>
            <a:r>
              <a:rPr lang="en-US" altLang="en-US" sz="1354" dirty="0">
                <a:solidFill>
                  <a:schemeClr val="bg2"/>
                </a:solidFill>
              </a:rPr>
              <a:t>The Olive Garden</a:t>
            </a:r>
          </a:p>
          <a:p>
            <a:pPr>
              <a:lnSpc>
                <a:spcPts val="14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354" b="0" dirty="0">
                <a:solidFill>
                  <a:schemeClr val="bg2"/>
                </a:solidFill>
              </a:rPr>
              <a:t>925 Alta Mere Drive</a:t>
            </a:r>
          </a:p>
          <a:p>
            <a:pPr>
              <a:lnSpc>
                <a:spcPts val="14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354" b="0" dirty="0">
                <a:solidFill>
                  <a:schemeClr val="bg2"/>
                </a:solidFill>
              </a:rPr>
              <a:t>(817) 732-0618</a:t>
            </a:r>
          </a:p>
        </p:txBody>
      </p:sp>
      <p:sp>
        <p:nvSpPr>
          <p:cNvPr id="11274" name="Text Box 16"/>
          <p:cNvSpPr txBox="1">
            <a:spLocks noChangeArrowheads="1"/>
          </p:cNvSpPr>
          <p:nvPr/>
        </p:nvSpPr>
        <p:spPr bwMode="auto">
          <a:xfrm>
            <a:off x="3197701" y="3416072"/>
            <a:ext cx="10951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en-US" sz="1800" i="0" dirty="0">
                <a:solidFill>
                  <a:srgbClr val="002F6C"/>
                </a:solidFill>
              </a:rPr>
              <a:t>Mexican</a:t>
            </a:r>
          </a:p>
        </p:txBody>
      </p:sp>
      <p:sp>
        <p:nvSpPr>
          <p:cNvPr id="11275" name="Rectangle 17"/>
          <p:cNvSpPr>
            <a:spLocks noChangeArrowheads="1"/>
          </p:cNvSpPr>
          <p:nvPr/>
        </p:nvSpPr>
        <p:spPr bwMode="auto">
          <a:xfrm>
            <a:off x="3197701" y="3722850"/>
            <a:ext cx="2874004" cy="212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Symbol" pitchFamily="18" charset="2"/>
              <a:buChar char="·"/>
              <a:defRPr sz="2100" b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1pPr>
            <a:lvl2pPr marL="742950" indent="-285750">
              <a:spcBef>
                <a:spcPct val="20000"/>
              </a:spcBef>
              <a:buFont typeface="Symbol" pitchFamily="18" charset="2"/>
              <a:buChar char="-"/>
              <a:defRPr sz="2100" b="1" i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2pPr>
            <a:lvl3pPr marL="1143000" indent="-228600">
              <a:spcBef>
                <a:spcPct val="20000"/>
              </a:spcBef>
              <a:buFont typeface="Symbol" pitchFamily="18" charset="2"/>
              <a:buChar char="·"/>
              <a:defRPr sz="2100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3pPr>
            <a:lvl4pPr marL="1600200" indent="-228600">
              <a:spcBef>
                <a:spcPct val="20000"/>
              </a:spcBef>
              <a:buFont typeface="Symbol" pitchFamily="18" charset="2"/>
              <a:buChar char="-"/>
              <a:defRPr sz="2100" i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9pPr>
          </a:lstStyle>
          <a:p>
            <a:pPr marL="0" indent="0">
              <a:lnSpc>
                <a:spcPts val="1400"/>
              </a:lnSpc>
              <a:spcBef>
                <a:spcPct val="50000"/>
              </a:spcBef>
              <a:buFont typeface="Symbol" pitchFamily="18" charset="2"/>
              <a:buNone/>
              <a:defRPr/>
            </a:pPr>
            <a:r>
              <a:rPr lang="en-US" altLang="en-US" sz="1354" dirty="0">
                <a:solidFill>
                  <a:schemeClr val="bg2"/>
                </a:solidFill>
              </a:rPr>
              <a:t>Blue Mesa Grill</a:t>
            </a:r>
            <a:br>
              <a:rPr lang="en-US" altLang="en-US" sz="1354" b="0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www.bluemesagrill.com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buNone/>
              <a:defRPr/>
            </a:pPr>
            <a:r>
              <a:rPr lang="en-US" altLang="en-US" sz="1354" b="0" dirty="0">
                <a:solidFill>
                  <a:schemeClr val="bg2"/>
                </a:solidFill>
              </a:rPr>
              <a:t>612 Carroll Street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buNone/>
              <a:defRPr/>
            </a:pPr>
            <a:r>
              <a:rPr lang="en-US" altLang="en-US" sz="1354" b="0" dirty="0">
                <a:solidFill>
                  <a:schemeClr val="bg2"/>
                </a:solidFill>
              </a:rPr>
              <a:t>(817) 332-6372</a:t>
            </a:r>
          </a:p>
          <a:p>
            <a:pPr marL="0" indent="0">
              <a:lnSpc>
                <a:spcPts val="1400"/>
              </a:lnSpc>
              <a:spcBef>
                <a:spcPts val="580"/>
              </a:spcBef>
              <a:buNone/>
              <a:defRPr/>
            </a:pPr>
            <a:r>
              <a:rPr lang="en-US" altLang="en-US" sz="1354" dirty="0">
                <a:solidFill>
                  <a:schemeClr val="bg2"/>
                </a:solidFill>
              </a:rPr>
              <a:t>Don </a:t>
            </a:r>
            <a:r>
              <a:rPr lang="en-US" altLang="en-US" sz="1354" dirty="0" err="1">
                <a:solidFill>
                  <a:schemeClr val="bg2"/>
                </a:solidFill>
              </a:rPr>
              <a:t>Pablos</a:t>
            </a:r>
            <a:endParaRPr lang="en-US" altLang="en-US" sz="1354" dirty="0">
              <a:solidFill>
                <a:schemeClr val="bg2"/>
              </a:solidFill>
            </a:endParaRPr>
          </a:p>
          <a:p>
            <a:pPr marL="0" indent="0">
              <a:lnSpc>
                <a:spcPts val="1400"/>
              </a:lnSpc>
              <a:spcBef>
                <a:spcPts val="0"/>
              </a:spcBef>
              <a:buNone/>
              <a:defRPr/>
            </a:pPr>
            <a:r>
              <a:rPr lang="en-US" altLang="en-US" sz="1354" b="0" dirty="0">
                <a:solidFill>
                  <a:schemeClr val="bg2"/>
                </a:solidFill>
              </a:rPr>
              <a:t>7050 </a:t>
            </a:r>
            <a:r>
              <a:rPr lang="en-US" altLang="en-US" sz="1354" b="0" dirty="0" err="1">
                <a:solidFill>
                  <a:schemeClr val="bg2"/>
                </a:solidFill>
              </a:rPr>
              <a:t>Ridgmar</a:t>
            </a:r>
            <a:r>
              <a:rPr lang="en-US" altLang="en-US" sz="1354" b="0" dirty="0">
                <a:solidFill>
                  <a:schemeClr val="bg2"/>
                </a:solidFill>
              </a:rPr>
              <a:t> Meadow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buNone/>
              <a:defRPr/>
            </a:pPr>
            <a:r>
              <a:rPr lang="en-US" altLang="en-US" sz="1354" b="0" dirty="0">
                <a:solidFill>
                  <a:schemeClr val="bg2"/>
                </a:solidFill>
              </a:rPr>
              <a:t>(817) 731-0497</a:t>
            </a:r>
          </a:p>
          <a:p>
            <a:pPr marL="0" indent="0">
              <a:lnSpc>
                <a:spcPts val="1400"/>
              </a:lnSpc>
              <a:spcBef>
                <a:spcPts val="580"/>
              </a:spcBef>
              <a:buNone/>
              <a:defRPr/>
            </a:pPr>
            <a:r>
              <a:rPr lang="en-US" altLang="en-US" sz="1354" dirty="0">
                <a:solidFill>
                  <a:schemeClr val="bg2"/>
                </a:solidFill>
              </a:rPr>
              <a:t>Uncle Julio’s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buNone/>
              <a:defRPr/>
            </a:pPr>
            <a:r>
              <a:rPr lang="en-US" altLang="en-US" sz="1354" b="0" dirty="0">
                <a:solidFill>
                  <a:schemeClr val="bg2"/>
                </a:solidFill>
              </a:rPr>
              <a:t>5301 Camp Bowie Blvd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buNone/>
              <a:defRPr/>
            </a:pPr>
            <a:r>
              <a:rPr lang="en-US" altLang="en-US" sz="1354" b="0" dirty="0">
                <a:solidFill>
                  <a:schemeClr val="bg2"/>
                </a:solidFill>
              </a:rPr>
              <a:t>(817) 377-2777</a:t>
            </a:r>
          </a:p>
          <a:p>
            <a:pPr marL="0" indent="0">
              <a:lnSpc>
                <a:spcPts val="1400"/>
              </a:lnSpc>
              <a:spcBef>
                <a:spcPts val="580"/>
              </a:spcBef>
              <a:buNone/>
              <a:defRPr/>
            </a:pPr>
            <a:r>
              <a:rPr lang="en-US" altLang="en-US" sz="1354" dirty="0">
                <a:solidFill>
                  <a:schemeClr val="bg2"/>
                </a:solidFill>
              </a:rPr>
              <a:t>Joe T Garcia’s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buNone/>
              <a:defRPr/>
            </a:pPr>
            <a:r>
              <a:rPr lang="en-US" altLang="en-US" sz="1354" b="0" dirty="0">
                <a:solidFill>
                  <a:schemeClr val="bg2"/>
                </a:solidFill>
              </a:rPr>
              <a:t>2201 North Commerce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buNone/>
              <a:defRPr/>
            </a:pPr>
            <a:r>
              <a:rPr lang="en-US" altLang="en-US" sz="1354" b="0" dirty="0">
                <a:solidFill>
                  <a:schemeClr val="bg2"/>
                </a:solidFill>
              </a:rPr>
              <a:t>(817) 626-4356</a:t>
            </a:r>
          </a:p>
        </p:txBody>
      </p:sp>
      <p:sp>
        <p:nvSpPr>
          <p:cNvPr id="11276" name="Text Box 18"/>
          <p:cNvSpPr txBox="1">
            <a:spLocks noChangeArrowheads="1"/>
          </p:cNvSpPr>
          <p:nvPr/>
        </p:nvSpPr>
        <p:spPr bwMode="auto">
          <a:xfrm>
            <a:off x="6141224" y="2636806"/>
            <a:ext cx="12875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en-US" sz="1800" i="0" dirty="0">
                <a:solidFill>
                  <a:srgbClr val="002F6C"/>
                </a:solidFill>
              </a:rPr>
              <a:t>Fast Food</a:t>
            </a:r>
          </a:p>
        </p:txBody>
      </p:sp>
      <p:sp>
        <p:nvSpPr>
          <p:cNvPr id="11277" name="Rectangle 19"/>
          <p:cNvSpPr>
            <a:spLocks noChangeArrowheads="1"/>
          </p:cNvSpPr>
          <p:nvPr/>
        </p:nvSpPr>
        <p:spPr bwMode="auto">
          <a:xfrm>
            <a:off x="6141223" y="2956054"/>
            <a:ext cx="2568037" cy="35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Symbol" pitchFamily="18" charset="2"/>
              <a:buChar char="·"/>
              <a:defRPr sz="2100" b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1pPr>
            <a:lvl2pPr marL="742950" indent="-285750">
              <a:spcBef>
                <a:spcPct val="20000"/>
              </a:spcBef>
              <a:buFont typeface="Symbol" pitchFamily="18" charset="2"/>
              <a:buChar char="-"/>
              <a:defRPr sz="2100" b="1" i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2pPr>
            <a:lvl3pPr marL="1143000" indent="-228600">
              <a:spcBef>
                <a:spcPct val="20000"/>
              </a:spcBef>
              <a:buFont typeface="Symbol" pitchFamily="18" charset="2"/>
              <a:buChar char="·"/>
              <a:defRPr sz="2100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3pPr>
            <a:lvl4pPr marL="1600200" indent="-228600">
              <a:spcBef>
                <a:spcPct val="20000"/>
              </a:spcBef>
              <a:buFont typeface="Symbol" pitchFamily="18" charset="2"/>
              <a:buChar char="-"/>
              <a:defRPr sz="2100" i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9pPr>
          </a:lstStyle>
          <a:p>
            <a:pPr marL="0" indent="0">
              <a:lnSpc>
                <a:spcPts val="1400"/>
              </a:lnSpc>
              <a:spcBef>
                <a:spcPts val="0"/>
              </a:spcBef>
              <a:buNone/>
              <a:defRPr/>
            </a:pPr>
            <a:r>
              <a:rPr lang="en-US" altLang="en-US" sz="1354" dirty="0">
                <a:solidFill>
                  <a:schemeClr val="bg2"/>
                </a:solidFill>
              </a:rPr>
              <a:t>McDonald’s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buNone/>
              <a:defRPr/>
            </a:pPr>
            <a:r>
              <a:rPr lang="en-US" altLang="en-US" sz="1354" b="0" dirty="0">
                <a:solidFill>
                  <a:schemeClr val="bg2"/>
                </a:solidFill>
              </a:rPr>
              <a:t>9559 Clifford Street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buNone/>
              <a:defRPr/>
            </a:pPr>
            <a:r>
              <a:rPr lang="en-US" altLang="en-US" sz="1354" b="0" dirty="0">
                <a:solidFill>
                  <a:schemeClr val="bg2"/>
                </a:solidFill>
              </a:rPr>
              <a:t>(817) 246-5880</a:t>
            </a:r>
          </a:p>
          <a:p>
            <a:pPr marL="0" indent="0">
              <a:lnSpc>
                <a:spcPts val="1400"/>
              </a:lnSpc>
              <a:spcBef>
                <a:spcPts val="580"/>
              </a:spcBef>
              <a:buNone/>
              <a:defRPr/>
            </a:pPr>
            <a:r>
              <a:rPr lang="en-US" altLang="en-US" sz="1354" dirty="0">
                <a:solidFill>
                  <a:schemeClr val="bg2"/>
                </a:solidFill>
              </a:rPr>
              <a:t>Sonic Drive In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buNone/>
              <a:defRPr/>
            </a:pPr>
            <a:r>
              <a:rPr lang="en-US" altLang="en-US" sz="1354" b="0" dirty="0">
                <a:solidFill>
                  <a:schemeClr val="bg2"/>
                </a:solidFill>
              </a:rPr>
              <a:t>9560 Clifford St.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buNone/>
              <a:defRPr/>
            </a:pPr>
            <a:r>
              <a:rPr lang="en-US" altLang="en-US" sz="1354" b="0" dirty="0">
                <a:solidFill>
                  <a:schemeClr val="bg2"/>
                </a:solidFill>
              </a:rPr>
              <a:t>(817) 246-0922</a:t>
            </a:r>
          </a:p>
          <a:p>
            <a:pPr marL="0" indent="0">
              <a:lnSpc>
                <a:spcPts val="1400"/>
              </a:lnSpc>
              <a:spcBef>
                <a:spcPts val="580"/>
              </a:spcBef>
              <a:buNone/>
              <a:defRPr/>
            </a:pPr>
            <a:r>
              <a:rPr lang="en-US" altLang="en-US" sz="1354" dirty="0">
                <a:solidFill>
                  <a:schemeClr val="bg2"/>
                </a:solidFill>
              </a:rPr>
              <a:t>Wendy’s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buNone/>
              <a:defRPr/>
            </a:pPr>
            <a:r>
              <a:rPr lang="en-US" altLang="en-US" sz="1354" b="0" dirty="0">
                <a:solidFill>
                  <a:schemeClr val="bg2"/>
                </a:solidFill>
              </a:rPr>
              <a:t>1751 South Cherry Lane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buNone/>
              <a:defRPr/>
            </a:pPr>
            <a:r>
              <a:rPr lang="en-US" altLang="en-US" sz="1354" b="0" dirty="0">
                <a:solidFill>
                  <a:schemeClr val="bg2"/>
                </a:solidFill>
              </a:rPr>
              <a:t>(817) 367-0029</a:t>
            </a:r>
          </a:p>
          <a:p>
            <a:pPr marL="0" indent="0">
              <a:lnSpc>
                <a:spcPts val="1400"/>
              </a:lnSpc>
              <a:spcBef>
                <a:spcPts val="580"/>
              </a:spcBef>
              <a:buNone/>
              <a:defRPr/>
            </a:pPr>
            <a:r>
              <a:rPr lang="en-US" altLang="en-US" sz="1354" dirty="0">
                <a:solidFill>
                  <a:schemeClr val="bg2"/>
                </a:solidFill>
              </a:rPr>
              <a:t>Subway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buNone/>
              <a:defRPr/>
            </a:pPr>
            <a:r>
              <a:rPr lang="en-US" altLang="en-US" sz="1354" b="0" dirty="0">
                <a:solidFill>
                  <a:schemeClr val="bg2"/>
                </a:solidFill>
              </a:rPr>
              <a:t>1606 South Cherry Lane</a:t>
            </a:r>
            <a:br>
              <a:rPr lang="en-US" altLang="en-US" sz="1354" b="0" dirty="0">
                <a:solidFill>
                  <a:schemeClr val="bg2"/>
                </a:solidFill>
              </a:rPr>
            </a:br>
            <a:r>
              <a:rPr lang="en-US" altLang="en-US" sz="1354" b="0" dirty="0">
                <a:solidFill>
                  <a:schemeClr val="bg2"/>
                </a:solidFill>
              </a:rPr>
              <a:t>(817) 367-3736</a:t>
            </a:r>
          </a:p>
          <a:p>
            <a:pPr marL="0" indent="0">
              <a:lnSpc>
                <a:spcPts val="1400"/>
              </a:lnSpc>
              <a:spcBef>
                <a:spcPts val="580"/>
              </a:spcBef>
              <a:buNone/>
              <a:defRPr/>
            </a:pPr>
            <a:r>
              <a:rPr lang="en-US" altLang="en-US" sz="1354" dirty="0">
                <a:solidFill>
                  <a:schemeClr val="bg2"/>
                </a:solidFill>
              </a:rPr>
              <a:t>Taco Bueno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buNone/>
              <a:defRPr/>
            </a:pPr>
            <a:r>
              <a:rPr lang="en-US" altLang="en-US" sz="1354" b="0" dirty="0">
                <a:solidFill>
                  <a:schemeClr val="bg2"/>
                </a:solidFill>
              </a:rPr>
              <a:t>9523 White Settlement Rd.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buNone/>
              <a:defRPr/>
            </a:pPr>
            <a:r>
              <a:rPr lang="en-US" altLang="en-US" sz="1354" b="0" dirty="0">
                <a:solidFill>
                  <a:schemeClr val="bg2"/>
                </a:solidFill>
              </a:rPr>
              <a:t>(817) 246-3926</a:t>
            </a:r>
          </a:p>
        </p:txBody>
      </p:sp>
      <p:sp>
        <p:nvSpPr>
          <p:cNvPr id="11278" name="Rectangle 20"/>
          <p:cNvSpPr>
            <a:spLocks noChangeArrowheads="1"/>
          </p:cNvSpPr>
          <p:nvPr/>
        </p:nvSpPr>
        <p:spPr bwMode="auto">
          <a:xfrm>
            <a:off x="3145746" y="5923796"/>
            <a:ext cx="2784959" cy="73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Symbol" pitchFamily="18" charset="2"/>
              <a:buChar char="·"/>
              <a:defRPr sz="2100" b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1pPr>
            <a:lvl2pPr marL="742950" indent="-285750">
              <a:spcBef>
                <a:spcPct val="20000"/>
              </a:spcBef>
              <a:buFont typeface="Symbol" pitchFamily="18" charset="2"/>
              <a:buChar char="-"/>
              <a:defRPr sz="2100" b="1" i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2pPr>
            <a:lvl3pPr marL="1143000" indent="-228600">
              <a:spcBef>
                <a:spcPct val="20000"/>
              </a:spcBef>
              <a:buFont typeface="Symbol" pitchFamily="18" charset="2"/>
              <a:buChar char="·"/>
              <a:defRPr sz="2100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3pPr>
            <a:lvl4pPr marL="1600200" indent="-228600">
              <a:spcBef>
                <a:spcPct val="20000"/>
              </a:spcBef>
              <a:buFont typeface="Symbol" pitchFamily="18" charset="2"/>
              <a:buChar char="-"/>
              <a:defRPr sz="2100" i="1">
                <a:solidFill>
                  <a:schemeClr val="folHlink"/>
                </a:solidFill>
                <a:latin typeface="Arial" charset="0"/>
                <a:sym typeface="Symbol" pitchFamily="18" charset="2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bg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 typeface="Symbol" pitchFamily="18" charset="2"/>
              <a:buNone/>
            </a:pPr>
            <a:endParaRPr lang="en-US" altLang="en-US" sz="1354" b="0"/>
          </a:p>
        </p:txBody>
      </p:sp>
      <p:sp>
        <p:nvSpPr>
          <p:cNvPr id="11279" name="Text Box 21"/>
          <p:cNvSpPr txBox="1">
            <a:spLocks noChangeArrowheads="1"/>
          </p:cNvSpPr>
          <p:nvPr/>
        </p:nvSpPr>
        <p:spPr bwMode="auto">
          <a:xfrm>
            <a:off x="6182675" y="978270"/>
            <a:ext cx="8130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en-US" sz="1800" i="0" dirty="0">
                <a:solidFill>
                  <a:srgbClr val="002F6C"/>
                </a:solidFill>
              </a:rPr>
              <a:t>Asian</a:t>
            </a:r>
          </a:p>
        </p:txBody>
      </p:sp>
      <p:sp>
        <p:nvSpPr>
          <p:cNvPr id="11280" name="Rectangle 22"/>
          <p:cNvSpPr>
            <a:spLocks noChangeArrowheads="1"/>
          </p:cNvSpPr>
          <p:nvPr/>
        </p:nvSpPr>
        <p:spPr bwMode="auto">
          <a:xfrm>
            <a:off x="6141223" y="1270400"/>
            <a:ext cx="2422523" cy="121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ts val="1400"/>
              </a:lnSpc>
              <a:buFont typeface="Symbol" pitchFamily="18" charset="2"/>
              <a:buNone/>
            </a:pPr>
            <a:r>
              <a:rPr lang="en-US" altLang="en-US" sz="1354" i="0" dirty="0">
                <a:solidFill>
                  <a:schemeClr val="bg2"/>
                </a:solidFill>
                <a:sym typeface="Symbol" pitchFamily="18" charset="2"/>
              </a:rPr>
              <a:t>Japanese Palace</a:t>
            </a:r>
            <a:br>
              <a:rPr lang="en-US" altLang="en-US" sz="1354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  <a:t>8445 Camp Bowie West Blvd</a:t>
            </a:r>
            <a:b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  <a:t>(817) 244-0144</a:t>
            </a:r>
          </a:p>
          <a:p>
            <a:pPr>
              <a:lnSpc>
                <a:spcPts val="14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 sz="1354" i="0" dirty="0">
                <a:solidFill>
                  <a:schemeClr val="bg2"/>
                </a:solidFill>
                <a:sym typeface="Symbol" pitchFamily="18" charset="2"/>
              </a:rPr>
              <a:t>Szechuan Chinese</a:t>
            </a:r>
          </a:p>
          <a:p>
            <a:pPr>
              <a:lnSpc>
                <a:spcPts val="1400"/>
              </a:lnSpc>
              <a:buFont typeface="Symbol" pitchFamily="18" charset="2"/>
              <a:buNone/>
            </a:pPr>
            <a: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  <a:t>5712 Locke Ave</a:t>
            </a:r>
            <a:b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</a:br>
            <a:r>
              <a:rPr lang="en-US" altLang="en-US" sz="1354" b="0" i="0" dirty="0">
                <a:solidFill>
                  <a:schemeClr val="bg2"/>
                </a:solidFill>
                <a:sym typeface="Symbol" pitchFamily="18" charset="2"/>
              </a:rPr>
              <a:t>(817) 738-7300</a:t>
            </a:r>
          </a:p>
        </p:txBody>
      </p:sp>
      <p:sp>
        <p:nvSpPr>
          <p:cNvPr id="11281" name="AutoShape 2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07537" y="6210300"/>
            <a:ext cx="322163" cy="336221"/>
          </a:xfrm>
          <a:prstGeom prst="actionButtonHom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altLang="en-US" sz="2321"/>
          </a:p>
        </p:txBody>
      </p:sp>
    </p:spTree>
    <p:extLst>
      <p:ext uri="{BB962C8B-B14F-4D97-AF65-F5344CB8AC3E}">
        <p14:creationId xmlns:p14="http://schemas.microsoft.com/office/powerpoint/2010/main" val="3767266044"/>
      </p:ext>
    </p:extLst>
  </p:cSld>
  <p:clrMapOvr>
    <a:masterClrMapping/>
  </p:clrMapOvr>
</p:sld>
</file>

<file path=ppt/theme/theme1.xml><?xml version="1.0" encoding="utf-8"?>
<a:theme xmlns:a="http://schemas.openxmlformats.org/drawingml/2006/main" name="Internal Presentation">
  <a:themeElements>
    <a:clrScheme name="Custom 86">
      <a:dk1>
        <a:srgbClr val="000000"/>
      </a:dk1>
      <a:lt1>
        <a:srgbClr val="000000"/>
      </a:lt1>
      <a:dk2>
        <a:srgbClr val="003478"/>
      </a:dk2>
      <a:lt2>
        <a:srgbClr val="FFFFFF"/>
      </a:lt2>
      <a:accent1>
        <a:srgbClr val="00A1DE"/>
      </a:accent1>
      <a:accent2>
        <a:srgbClr val="FECB00"/>
      </a:accent2>
      <a:accent3>
        <a:srgbClr val="DE3831"/>
      </a:accent3>
      <a:accent4>
        <a:srgbClr val="34B233"/>
      </a:accent4>
      <a:accent5>
        <a:srgbClr val="77216F"/>
      </a:accent5>
      <a:accent6>
        <a:srgbClr val="00686B"/>
      </a:accent6>
      <a:hlink>
        <a:srgbClr val="007EA3"/>
      </a:hlink>
      <a:folHlink>
        <a:srgbClr val="616365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1bd46e-921f-4b2f-94f6-3f9bfcdede32"/>
    <TaxKeywordTaxHTField xmlns="661bd46e-921f-4b2f-94f6-3f9bfcdede32">
      <Terms xmlns="http://schemas.microsoft.com/office/infopath/2007/PartnerControls"/>
    </TaxKeywordTaxHTField>
    <SIP_Label_Document xmlns="661bd46e-921f-4b2f-94f6-3f9bfcdede32">;#0;#Unrestricted;#True;#;#;#;#</SIP_Label_Document>
    <Info xmlns="1042a8a7-e606-4d6a-9cd6-c2fbda9658e7">NextGenLM Powerpoint Template</Info>
    <AverageRating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9BFE13F2C6DC4E8A742168C5E5E2A3" ma:contentTypeVersion="7" ma:contentTypeDescription="Create a new document." ma:contentTypeScope="" ma:versionID="896f22f52035f85907a1ece1c7572e21">
  <xsd:schema xmlns:xsd="http://www.w3.org/2001/XMLSchema" xmlns:xs="http://www.w3.org/2001/XMLSchema" xmlns:p="http://schemas.microsoft.com/office/2006/metadata/properties" xmlns:ns1="http://schemas.microsoft.com/sharepoint/v3" xmlns:ns2="661bd46e-921f-4b2f-94f6-3f9bfcdede32" xmlns:ns3="1042a8a7-e606-4d6a-9cd6-c2fbda9658e7" targetNamespace="http://schemas.microsoft.com/office/2006/metadata/properties" ma:root="true" ma:fieldsID="c985d837b81af2953d378d56f455dba4" ns1:_="" ns2:_="" ns3:_="">
    <xsd:import namespace="http://schemas.microsoft.com/sharepoint/v3"/>
    <xsd:import namespace="661bd46e-921f-4b2f-94f6-3f9bfcdede32"/>
    <xsd:import namespace="1042a8a7-e606-4d6a-9cd6-c2fbda9658e7"/>
    <xsd:element name="properties">
      <xsd:complexType>
        <xsd:sequence>
          <xsd:element name="documentManagement">
            <xsd:complexType>
              <xsd:all>
                <xsd:element ref="ns2:SIP_Label_Document"/>
                <xsd:element ref="ns1:AverageRating" minOccurs="0"/>
                <xsd:element ref="ns1:RatingCount" minOccurs="0"/>
                <xsd:element ref="ns2:TaxKeywordTaxHTField" minOccurs="0"/>
                <xsd:element ref="ns2:TaxCatchAll" minOccurs="0"/>
                <xsd:element ref="ns3:Inf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9" nillable="true" ma:displayName="Rating (0-5)" ma:decimals="2" ma:description="Average value of all the ratings that have been submitted" ma:internalName="Rating_x0020__x0028_0_x002d_5_x0029_" ma:readOnly="true">
      <xsd:simpleType>
        <xsd:restriction base="dms:Number"/>
      </xsd:simpleType>
    </xsd:element>
    <xsd:element name="RatingCount" ma:index="10" nillable="true" ma:displayName="Number of Ratings" ma:decimals="0" ma:description="Number of ratings submitted" ma:internalName="Number_x0020_of_x0020_Ratings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1bd46e-921f-4b2f-94f6-3f9bfcdede32" elementFormDefault="qualified">
    <xsd:import namespace="http://schemas.microsoft.com/office/2006/documentManagement/types"/>
    <xsd:import namespace="http://schemas.microsoft.com/office/infopath/2007/PartnerControls"/>
    <xsd:element name="SIP_Label_Document" ma:index="8" ma:displayName="Sensitive Information Protection (SIP) Label" ma:internalName="Sensitive_x0020_Information_x0020_Protection_x0020__x0028_SIP_x0029__x0020_Label" ma:readOnly="false">
      <xsd:simpleType>
        <xsd:restriction base="dms:Unknown"/>
      </xsd:simpleType>
    </xsd:element>
    <xsd:element name="TaxKeywordTaxHTField" ma:index="12" nillable="true" ma:taxonomy="true" ma:internalName="TaxKeywordTaxHTField" ma:taxonomyFieldName="Enterprise_x0020_Keywords" ma:displayName="Enterprise Keywords" ma:fieldId="{23f27201-bee3-471e-b2e7-b64fd8b7ca38}" ma:taxonomyMulti="true" ma:sspId="5f68076a-9896-4f70-850d-4130ed0339a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description="" ma:hidden="true" ma:list="{5dfc3885-0e86-4dcb-a692-351b8f83f0b3}" ma:internalName="TaxCatchAll" ma:showField="CatchAllData" ma:web="661bd46e-921f-4b2f-94f6-3f9bfcdede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2a8a7-e606-4d6a-9cd6-c2fbda9658e7" elementFormDefault="qualified">
    <xsd:import namespace="http://schemas.microsoft.com/office/2006/documentManagement/types"/>
    <xsd:import namespace="http://schemas.microsoft.com/office/infopath/2007/PartnerControls"/>
    <xsd:element name="Info" ma:index="14" nillable="true" ma:displayName="Info" ma:internalName="Info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272C1A-59EF-4FEE-89B4-7F185B6473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B58313-0F24-40F4-AE19-315F9D22DC97}">
  <ds:schemaRefs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1042a8a7-e606-4d6a-9cd6-c2fbda9658e7"/>
    <ds:schemaRef ds:uri="http://schemas.microsoft.com/office/2006/documentManagement/types"/>
    <ds:schemaRef ds:uri="661bd46e-921f-4b2f-94f6-3f9bfcdede32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D11CCB2-1837-4477-AF09-ADBAB335CD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61bd46e-921f-4b2f-94f6-3f9bfcdede32"/>
    <ds:schemaRef ds:uri="1042a8a7-e606-4d6a-9cd6-c2fbda9658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Internal Presentation</Template>
  <TotalTime>60</TotalTime>
  <Pages>2</Pages>
  <Words>331</Words>
  <Application>Microsoft Office PowerPoint</Application>
  <PresentationFormat>On-screen Show (4:3)</PresentationFormat>
  <Paragraphs>178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Arial Black</vt:lpstr>
      <vt:lpstr>Arial Narrow</vt:lpstr>
      <vt:lpstr>Calibri</vt:lpstr>
      <vt:lpstr>Symbol</vt:lpstr>
      <vt:lpstr>Internal Presentation</vt:lpstr>
      <vt:lpstr>Lockheed Martin Visitor Information </vt:lpstr>
      <vt:lpstr>Arriving at Lockheed Martin</vt:lpstr>
      <vt:lpstr>Airline Flight Information</vt:lpstr>
      <vt:lpstr>Avis Car Rental – D/FW Airport</vt:lpstr>
      <vt:lpstr>Map to Lockheed Martin from D/FW Airport</vt:lpstr>
      <vt:lpstr>Map from D/FW to Lockheed Martin  NTE TEXPRESS (Toll Road)</vt:lpstr>
      <vt:lpstr>Visitor Parking</vt:lpstr>
      <vt:lpstr>Local Hotels</vt:lpstr>
      <vt:lpstr>Local Restaurants</vt:lpstr>
      <vt:lpstr>Medical Facilities</vt:lpstr>
      <vt:lpstr>Fort Worth Cultural District</vt:lpstr>
      <vt:lpstr>Downtown Fort Worth</vt:lpstr>
      <vt:lpstr>Fort Worth Historic Stockyards</vt:lpstr>
      <vt:lpstr>Fort Worth Parks, Gardens and Zoo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Lockheed Martin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Patricia Nicholson</dc:creator>
  <cp:lastModifiedBy>Taylor Little</cp:lastModifiedBy>
  <cp:revision>22</cp:revision>
  <cp:lastPrinted>2018-01-19T20:40:37Z</cp:lastPrinted>
  <dcterms:created xsi:type="dcterms:W3CDTF">2015-02-03T21:50:09Z</dcterms:created>
  <dcterms:modified xsi:type="dcterms:W3CDTF">2018-01-19T22:04:53Z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0x010100A29BFE13F2C6DC4E8A742168C5E5E2A3</vt:lpwstr>
  </property>
  <property fmtid="{D5CDD505-2E9C-101B-9397-08002B2CF9AE}" pid="3" name="Enterprise Keywords">
    <vt:lpwstr/>
  </property>
  <property fmtid="{D5CDD505-2E9C-101B-9397-08002B2CF9AE}" pid="4" name="SIP_Label_Display">
    <vt:lpwstr>Unrestricted; </vt:lpwstr>
  </property>
  <property fmtid="{D5CDD505-2E9C-101B-9397-08002B2CF9AE}" pid="5" name="SIP_Label_Data">
    <vt:lpwstr>;#0;#Unrestricted;#True;#;#;#;#</vt:lpwstr>
  </property>
  <property fmtid="{D5CDD505-2E9C-101B-9397-08002B2CF9AE}" pid="6" name="Document Author">
    <vt:lpwstr>LFWC\nichopk</vt:lpwstr>
  </property>
  <property fmtid="{D5CDD505-2E9C-101B-9397-08002B2CF9AE}" pid="7" name="Document Sensitivity">
    <vt:lpwstr>1</vt:lpwstr>
  </property>
  <property fmtid="{D5CDD505-2E9C-101B-9397-08002B2CF9AE}" pid="8" name="ThirdParty">
    <vt:lpwstr/>
  </property>
  <property fmtid="{D5CDD505-2E9C-101B-9397-08002B2CF9AE}" pid="9" name="OCI Restriction">
    <vt:bool>false</vt:bool>
  </property>
  <property fmtid="{D5CDD505-2E9C-101B-9397-08002B2CF9AE}" pid="10" name="OCI Additional Info">
    <vt:lpwstr/>
  </property>
  <property fmtid="{D5CDD505-2E9C-101B-9397-08002B2CF9AE}" pid="11" name="Allow Header Overwrite">
    <vt:bool>true</vt:bool>
  </property>
  <property fmtid="{D5CDD505-2E9C-101B-9397-08002B2CF9AE}" pid="12" name="Allow Footer Overwrite">
    <vt:bool>true</vt:bool>
  </property>
  <property fmtid="{D5CDD505-2E9C-101B-9397-08002B2CF9AE}" pid="13" name="Multiple Selected">
    <vt:lpwstr>-1</vt:lpwstr>
  </property>
  <property fmtid="{D5CDD505-2E9C-101B-9397-08002B2CF9AE}" pid="14" name="SIPLongWording">
    <vt:lpwstr/>
  </property>
  <property fmtid="{D5CDD505-2E9C-101B-9397-08002B2CF9AE}" pid="15" name="checkedProgramsCount">
    <vt:i4>0</vt:i4>
  </property>
  <property fmtid="{D5CDD505-2E9C-101B-9397-08002B2CF9AE}" pid="16" name="ExpCountry">
    <vt:lpwstr/>
  </property>
</Properties>
</file>