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6" r:id="rId5"/>
    <p:sldId id="278" r:id="rId6"/>
    <p:sldId id="279" r:id="rId7"/>
    <p:sldId id="280" r:id="rId8"/>
    <p:sldId id="281" r:id="rId9"/>
    <p:sldId id="282" r:id="rId10"/>
    <p:sldId id="283" r:id="rId11"/>
    <p:sldId id="284"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3666A"/>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1/23/2018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1"/>
                </a:solidFill>
                <a:latin typeface="+mn-lt"/>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chemeClr val="bg1"/>
                </a:solidFill>
                <a:latin typeface="+mn-lt"/>
              </a:defRPr>
            </a:lvl1pPr>
          </a:lstStyle>
          <a:p>
            <a:pPr lvl="0"/>
            <a:r>
              <a:rPr lang="en-US" dirty="0"/>
              <a:t>Location/Date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29159" y="5014795"/>
            <a:ext cx="4948480" cy="1195882"/>
          </a:xfrm>
          <a:prstGeom prst="rect">
            <a:avLst/>
          </a:prstGeom>
        </p:spPr>
      </p:pic>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PRESENTATION TITLE</a:t>
            </a:r>
          </a:p>
        </p:txBody>
      </p:sp>
      <p:sp>
        <p:nvSpPr>
          <p:cNvPr id="10" name="Text Placeholder 2"/>
          <p:cNvSpPr txBox="1">
            <a:spLocks/>
          </p:cNvSpPr>
          <p:nvPr userDrawn="1"/>
        </p:nvSpPr>
        <p:spPr>
          <a:xfrm>
            <a:off x="4363742"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chemeClr val="bg1"/>
                </a:solidFill>
              </a:rPr>
              <a:t>LOCKHEED MARTIN PROPRIETARY INFORMATION</a:t>
            </a:r>
          </a:p>
        </p:txBody>
      </p:sp>
    </p:spTree>
    <p:extLst>
      <p:ext uri="{BB962C8B-B14F-4D97-AF65-F5344CB8AC3E}">
        <p14:creationId xmlns:p14="http://schemas.microsoft.com/office/powerpoint/2010/main" val="272230682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323541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19224" y="481105"/>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154531388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endParaRPr lang="en-US" dirty="0"/>
          </a:p>
        </p:txBody>
      </p:sp>
      <p:sp>
        <p:nvSpPr>
          <p:cNvPr id="11" name="Text Placeholder 10"/>
          <p:cNvSpPr>
            <a:spLocks noGrp="1"/>
          </p:cNvSpPr>
          <p:nvPr>
            <p:ph type="body" sz="quarter" idx="10" hasCustomPrompt="1"/>
          </p:nvPr>
        </p:nvSpPr>
        <p:spPr>
          <a:xfrm>
            <a:off x="497957" y="4811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101"/>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099"/>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F6C"/>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TRANSITION TITLE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512136" y="481099"/>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rgbClr val="63666A"/>
                </a:solidFill>
                <a:latin typeface="+mn-lt"/>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1"/>
                </a:solidFill>
                <a:latin typeface="+mn-lt"/>
              </a:defRPr>
            </a:lvl1pPr>
            <a:lvl2pPr>
              <a:defRPr sz="1600">
                <a:solidFill>
                  <a:srgbClr val="63666A"/>
                </a:solidFill>
              </a:defRPr>
            </a:lvl2pPr>
            <a:lvl3pPr>
              <a:defRPr sz="1400">
                <a:solidFill>
                  <a:srgbClr val="63666A"/>
                </a:solidFill>
              </a:defRPr>
            </a:lvl3pPr>
            <a:lvl4pPr>
              <a:defRPr sz="1400">
                <a:solidFill>
                  <a:srgbClr val="63666A"/>
                </a:solidFill>
              </a:defRPr>
            </a:lvl4pPr>
            <a:lvl5pPr>
              <a:defRPr sz="1400">
                <a:solidFill>
                  <a:srgbClr val="63666A"/>
                </a:solidFill>
              </a:defRPr>
            </a:lvl5pPr>
            <a:lvl6pPr>
              <a:defRPr sz="1400">
                <a:solidFill>
                  <a:srgbClr val="63666A"/>
                </a:solidFill>
              </a:defRPr>
            </a:lvl6pPr>
            <a:lvl7pPr>
              <a:defRPr sz="1400"/>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100930" y="6392159"/>
            <a:ext cx="1479820" cy="357607"/>
          </a:xfrm>
          <a:prstGeom prst="rect">
            <a:avLst/>
          </a:prstGeom>
        </p:spPr>
      </p:pic>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www.crowneplaza.com/" TargetMode="External"/><Relationship Id="rId13" Type="http://schemas.openxmlformats.org/officeDocument/2006/relationships/hyperlink" Target="http://www.hyattplace.com/" TargetMode="External"/><Relationship Id="rId3" Type="http://schemas.openxmlformats.org/officeDocument/2006/relationships/hyperlink" Target="http://www.homewoodsuites.com/" TargetMode="External"/><Relationship Id="rId7" Type="http://schemas.openxmlformats.org/officeDocument/2006/relationships/hyperlink" Target="http://www.marriott.com/" TargetMode="External"/><Relationship Id="rId12" Type="http://schemas.openxmlformats.org/officeDocument/2006/relationships/hyperlink" Target="http://www.lq.com/" TargetMode="External"/><Relationship Id="rId2" Type="http://schemas.openxmlformats.org/officeDocument/2006/relationships/hyperlink" Target="http://www.freehotelsearch.com/" TargetMode="External"/><Relationship Id="rId1" Type="http://schemas.openxmlformats.org/officeDocument/2006/relationships/slideLayout" Target="../slideLayouts/slideLayout8.xml"/><Relationship Id="rId6" Type="http://schemas.openxmlformats.org/officeDocument/2006/relationships/hyperlink" Target="http://www.choicehotels.com/" TargetMode="External"/><Relationship Id="rId11" Type="http://schemas.openxmlformats.org/officeDocument/2006/relationships/hyperlink" Target="http://www.dfwlakes.hilton.com/" TargetMode="External"/><Relationship Id="rId5" Type="http://schemas.openxmlformats.org/officeDocument/2006/relationships/hyperlink" Target="http://www.omnihotels.com/" TargetMode="External"/><Relationship Id="rId10" Type="http://schemas.openxmlformats.org/officeDocument/2006/relationships/hyperlink" Target="http://www.hiexpress.com/" TargetMode="External"/><Relationship Id="rId4" Type="http://schemas.openxmlformats.org/officeDocument/2006/relationships/hyperlink" Target="http://www.grandhyattdfw.com/" TargetMode="External"/><Relationship Id="rId9" Type="http://schemas.openxmlformats.org/officeDocument/2006/relationships/hyperlink" Target="http://www.hiltongardeninn3.hilton.com/" TargetMode="External"/><Relationship Id="rId14" Type="http://schemas.openxmlformats.org/officeDocument/2006/relationships/hyperlink" Target="http://www.gaylordtexan.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wyndhamhotels.com/hawthorn" TargetMode="External"/><Relationship Id="rId3" Type="http://schemas.openxmlformats.org/officeDocument/2006/relationships/hyperlink" Target="http://www.hamptoninn3.hilton.com/" TargetMode="External"/><Relationship Id="rId7" Type="http://schemas.openxmlformats.org/officeDocument/2006/relationships/hyperlink" Target="http://www.ichotelsgroup.com/" TargetMode="External"/><Relationship Id="rId2" Type="http://schemas.openxmlformats.org/officeDocument/2006/relationships/hyperlink" Target="http://www.marriott.com/" TargetMode="External"/><Relationship Id="rId1" Type="http://schemas.openxmlformats.org/officeDocument/2006/relationships/slideLayout" Target="../slideLayouts/slideLayout8.xml"/><Relationship Id="rId6" Type="http://schemas.openxmlformats.org/officeDocument/2006/relationships/hyperlink" Target="http://www.hilton.com/" TargetMode="External"/><Relationship Id="rId5" Type="http://schemas.openxmlformats.org/officeDocument/2006/relationships/hyperlink" Target="http://www.sheratonarlingtontx.com/" TargetMode="External"/><Relationship Id="rId4" Type="http://schemas.openxmlformats.org/officeDocument/2006/relationships/hyperlink" Target="http://www.hiarlingtontx.com/" TargetMode="External"/><Relationship Id="rId9" Type="http://schemas.openxmlformats.org/officeDocument/2006/relationships/hyperlink" Target="http://www.wingateinns.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delta.com/" TargetMode="External"/><Relationship Id="rId7" Type="http://schemas.openxmlformats.org/officeDocument/2006/relationships/image" Target="../media/image8.jpeg"/><Relationship Id="rId2" Type="http://schemas.openxmlformats.org/officeDocument/2006/relationships/hyperlink" Target="http://www.aa.com/" TargetMode="Externa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hyperlink" Target="http://www.united.com/" TargetMode="Externa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Lockheed Martin Dallas Facility</a:t>
            </a:r>
          </a:p>
        </p:txBody>
      </p:sp>
      <p:sp>
        <p:nvSpPr>
          <p:cNvPr id="5" name="Text Placeholder 4"/>
          <p:cNvSpPr>
            <a:spLocks noGrp="1"/>
          </p:cNvSpPr>
          <p:nvPr>
            <p:ph type="body" sz="quarter" idx="10"/>
          </p:nvPr>
        </p:nvSpPr>
        <p:spPr/>
        <p:txBody>
          <a:bodyPr/>
          <a:lstStyle/>
          <a:p>
            <a:r>
              <a:rPr lang="en-US" dirty="0"/>
              <a:t>Visitor Information</a:t>
            </a:r>
          </a:p>
        </p:txBody>
      </p:sp>
    </p:spTree>
    <p:extLst>
      <p:ext uri="{BB962C8B-B14F-4D97-AF65-F5344CB8AC3E}">
        <p14:creationId xmlns:p14="http://schemas.microsoft.com/office/powerpoint/2010/main" val="9257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Arriving at Lockheed Martin</a:t>
            </a:r>
          </a:p>
        </p:txBody>
      </p:sp>
      <p:sp>
        <p:nvSpPr>
          <p:cNvPr id="4" name="Content Placeholder 3"/>
          <p:cNvSpPr>
            <a:spLocks noGrp="1"/>
          </p:cNvSpPr>
          <p:nvPr>
            <p:ph sz="quarter" idx="12"/>
          </p:nvPr>
        </p:nvSpPr>
        <p:spPr>
          <a:xfrm>
            <a:off x="533398" y="1311425"/>
            <a:ext cx="7905207" cy="4387360"/>
          </a:xfrm>
          <a:prstGeom prst="rect">
            <a:avLst/>
          </a:prstGeom>
        </p:spPr>
        <p:txBody>
          <a:bodyPr/>
          <a:lstStyle/>
          <a:p>
            <a:r>
              <a:rPr lang="en-US" altLang="en-US" dirty="0"/>
              <a:t>Thayer Building Main Entrance at Thayer Circle</a:t>
            </a:r>
          </a:p>
          <a:p>
            <a:r>
              <a:rPr lang="en-US" altLang="en-US" dirty="0"/>
              <a:t>1902 W. Freeway, Grand Prairie 75051</a:t>
            </a:r>
          </a:p>
          <a:p>
            <a:pPr lvl="1"/>
            <a:r>
              <a:rPr lang="en-US" altLang="en-US" dirty="0"/>
              <a:t>The security officers will instruct you where to park and where to enter the building</a:t>
            </a:r>
          </a:p>
          <a:p>
            <a:pPr lvl="1"/>
            <a:r>
              <a:rPr lang="en-US" altLang="en-US" dirty="0"/>
              <a:t>Have government issued photo ID (driver’s license, passport, etc.) ready for inspection by security officers in Thayer Lobby</a:t>
            </a:r>
          </a:p>
          <a:p>
            <a:pPr>
              <a:spcBef>
                <a:spcPts val="1800"/>
              </a:spcBef>
            </a:pPr>
            <a:r>
              <a:rPr lang="en-US" altLang="en-US" dirty="0"/>
              <a:t>Restricted Items</a:t>
            </a:r>
          </a:p>
          <a:p>
            <a:pPr lvl="1"/>
            <a:r>
              <a:rPr lang="en-US" altLang="en-US" dirty="0"/>
              <a:t>Cameras </a:t>
            </a:r>
          </a:p>
          <a:p>
            <a:pPr lvl="1"/>
            <a:r>
              <a:rPr lang="en-US" altLang="en-US" dirty="0"/>
              <a:t>Mobile phones</a:t>
            </a:r>
          </a:p>
          <a:p>
            <a:pPr lvl="1"/>
            <a:r>
              <a:rPr lang="en-US" altLang="en-US" dirty="0"/>
              <a:t>Recording devices</a:t>
            </a:r>
          </a:p>
          <a:p>
            <a:pPr lvl="1"/>
            <a:r>
              <a:rPr lang="en-US" altLang="en-US" dirty="0"/>
              <a:t>Digital watches that can connect to the internet</a:t>
            </a:r>
          </a:p>
          <a:p>
            <a:pPr lvl="1"/>
            <a:r>
              <a:rPr lang="en-US" altLang="en-US" dirty="0"/>
              <a:t>E-readers</a:t>
            </a:r>
          </a:p>
          <a:p>
            <a:pPr lvl="1"/>
            <a:r>
              <a:rPr lang="en-US" altLang="en-US" dirty="0"/>
              <a:t>Flash drives or other storage devices</a:t>
            </a:r>
          </a:p>
          <a:p>
            <a:pPr marL="0" lvl="1" indent="0">
              <a:spcBef>
                <a:spcPts val="1800"/>
              </a:spcBef>
              <a:buNone/>
            </a:pPr>
            <a:r>
              <a:rPr lang="en-US" altLang="en-US" sz="1800" dirty="0">
                <a:solidFill>
                  <a:srgbClr val="63666A"/>
                </a:solidFill>
              </a:rPr>
              <a:t>Lost? </a:t>
            </a:r>
          </a:p>
          <a:p>
            <a:pPr lvl="1"/>
            <a:r>
              <a:rPr lang="en-US" altLang="en-US" dirty="0"/>
              <a:t>Call the lobby desk at (972) 603-7914 or the Code Quest hotline at (469) 516-4796</a:t>
            </a:r>
          </a:p>
          <a:p>
            <a:pPr lvl="1"/>
            <a:r>
              <a:rPr lang="en-US" altLang="en-US" dirty="0"/>
              <a:t>Hotline will only be answered on April 21</a:t>
            </a:r>
          </a:p>
        </p:txBody>
      </p:sp>
    </p:spTree>
    <p:extLst>
      <p:ext uri="{BB962C8B-B14F-4D97-AF65-F5344CB8AC3E}">
        <p14:creationId xmlns:p14="http://schemas.microsoft.com/office/powerpoint/2010/main" val="202616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Map &amp; Directions to Lockheed Martin</a:t>
            </a:r>
            <a:endParaRPr lang="en-US" dirty="0"/>
          </a:p>
        </p:txBody>
      </p:sp>
      <p:sp>
        <p:nvSpPr>
          <p:cNvPr id="4" name="Content Placeholder 3"/>
          <p:cNvSpPr>
            <a:spLocks noGrp="1"/>
          </p:cNvSpPr>
          <p:nvPr>
            <p:ph sz="quarter" idx="12"/>
          </p:nvPr>
        </p:nvSpPr>
        <p:spPr>
          <a:xfrm>
            <a:off x="533399" y="1288405"/>
            <a:ext cx="5242250" cy="4697489"/>
          </a:xfrm>
          <a:prstGeom prst="rect">
            <a:avLst/>
          </a:prstGeom>
        </p:spPr>
        <p:txBody>
          <a:bodyPr/>
          <a:lstStyle/>
          <a:p>
            <a:pPr marL="0" lvl="1" indent="0">
              <a:buSzPct val="90000"/>
              <a:buNone/>
            </a:pPr>
            <a:r>
              <a:rPr lang="en-US" altLang="en-US" sz="1800" b="1" dirty="0">
                <a:solidFill>
                  <a:schemeClr val="accent1"/>
                </a:solidFill>
              </a:rPr>
              <a:t>Thayer Lobby address: </a:t>
            </a:r>
          </a:p>
          <a:p>
            <a:pPr marL="0" lvl="1" indent="0">
              <a:buSzPct val="90000"/>
              <a:buNone/>
            </a:pPr>
            <a:r>
              <a:rPr lang="en-US" altLang="en-US" sz="1350" dirty="0"/>
              <a:t>1902 W. Freeway (161 access road), Grand Prairie, TX 75051</a:t>
            </a:r>
          </a:p>
          <a:p>
            <a:pPr marL="0" lvl="1" indent="0">
              <a:buSzPct val="90000"/>
              <a:buNone/>
            </a:pPr>
            <a:r>
              <a:rPr lang="en-US" altLang="en-US" sz="1400" i="1" dirty="0">
                <a:solidFill>
                  <a:schemeClr val="accent1"/>
                </a:solidFill>
              </a:rPr>
              <a:t>Visitor parking available at Thayer Circle off of W. Freeway</a:t>
            </a:r>
          </a:p>
          <a:p>
            <a:pPr marL="0" lvl="1" indent="0">
              <a:buSzPct val="90000"/>
              <a:buNone/>
            </a:pPr>
            <a:endParaRPr lang="en-US" altLang="en-US" sz="1400" dirty="0"/>
          </a:p>
          <a:p>
            <a:pPr marL="0" lvl="1" indent="0">
              <a:buSzPct val="90000"/>
              <a:buNone/>
            </a:pPr>
            <a:r>
              <a:rPr lang="en-US" altLang="en-US" sz="1800" b="1" dirty="0">
                <a:solidFill>
                  <a:schemeClr val="accent1"/>
                </a:solidFill>
              </a:rPr>
              <a:t>Directions from D/FW Airport to Thayer Lobby: </a:t>
            </a:r>
          </a:p>
          <a:p>
            <a:pPr marL="0" lvl="1" indent="0">
              <a:buSzPct val="90000"/>
              <a:buNone/>
            </a:pPr>
            <a:r>
              <a:rPr lang="en-US" altLang="en-US" sz="1400" b="1" dirty="0"/>
              <a:t>Via Highway 360</a:t>
            </a:r>
          </a:p>
          <a:p>
            <a:pPr marL="0" lvl="1" indent="0">
              <a:buSzPct val="90000"/>
              <a:buNone/>
            </a:pPr>
            <a:r>
              <a:rPr lang="en-US" sz="1400" dirty="0"/>
              <a:t>Follow signs for south exit out of the airport. Turn right (west) onto Highway 183. In approximately 1/2 mile take Highway 360 South exit. </a:t>
            </a:r>
          </a:p>
          <a:p>
            <a:pPr marL="0" lvl="1" indent="0">
              <a:buSzPct val="90000"/>
              <a:buNone/>
            </a:pPr>
            <a:r>
              <a:rPr lang="en-US" sz="1400" dirty="0"/>
              <a:t>In approximately nine miles exit Park Row and turn left (east). Park Row will become Marshall Drive after crossing Grand Prairie city limit at Great Southwest Parkway. Turn right (south) onto SH-161 frontage road. In approximately 200 yards take first right onto Thayer Circle.</a:t>
            </a:r>
          </a:p>
          <a:p>
            <a:pPr marL="0" lvl="1" indent="0">
              <a:buSzPct val="90000"/>
              <a:buNone/>
            </a:pPr>
            <a:r>
              <a:rPr lang="en-US" altLang="en-US" sz="1400" b="1" dirty="0"/>
              <a:t>Via State Highway 161/President George Bush Turnpike (Toll Road)</a:t>
            </a:r>
          </a:p>
          <a:p>
            <a:pPr marL="0" lvl="1" indent="0">
              <a:buSzPct val="90000"/>
              <a:buNone/>
            </a:pPr>
            <a:r>
              <a:rPr lang="en-US" sz="1400" dirty="0"/>
              <a:t>Follow signs for south exit out of the airport. Keep left at the fork and follow signs for TX-183 East/Irving/Dallas and merge onto TX-183 East. Take the exit onto TX-161 South (partial toll road). Continue onto President George Bush Turnpike South. </a:t>
            </a:r>
          </a:p>
          <a:p>
            <a:pPr marL="0" lvl="1" indent="0">
              <a:buSzPct val="90000"/>
              <a:buNone/>
            </a:pPr>
            <a:r>
              <a:rPr lang="en-US" sz="1400" dirty="0"/>
              <a:t>In approximately eight miles exit Marshall Drive. Proceed south on the frontage road and turn right onto Thayer Circle.</a:t>
            </a:r>
            <a:endParaRPr lang="en-US" altLang="en-US" sz="1400" dirty="0"/>
          </a:p>
        </p:txBody>
      </p:sp>
      <p:pic>
        <p:nvPicPr>
          <p:cNvPr id="5" name="Picture 4">
            <a:extLst>
              <a:ext uri="{FF2B5EF4-FFF2-40B4-BE49-F238E27FC236}">
                <a16:creationId xmlns:a16="http://schemas.microsoft.com/office/drawing/2014/main" id="{06EDF6D4-B579-4EE7-97D7-A521F336F5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1594" y="1381716"/>
            <a:ext cx="5577594" cy="4309958"/>
          </a:xfrm>
          <a:prstGeom prst="rect">
            <a:avLst/>
          </a:prstGeom>
        </p:spPr>
      </p:pic>
    </p:spTree>
    <p:extLst>
      <p:ext uri="{BB962C8B-B14F-4D97-AF65-F5344CB8AC3E}">
        <p14:creationId xmlns:p14="http://schemas.microsoft.com/office/powerpoint/2010/main" val="360510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dirty="0"/>
              <a:t>Facility Map</a:t>
            </a:r>
          </a:p>
        </p:txBody>
      </p:sp>
      <p:sp>
        <p:nvSpPr>
          <p:cNvPr id="4" name="Content Placeholder 3"/>
          <p:cNvSpPr>
            <a:spLocks noGrp="1"/>
          </p:cNvSpPr>
          <p:nvPr>
            <p:ph sz="quarter" idx="12"/>
          </p:nvPr>
        </p:nvSpPr>
        <p:spPr>
          <a:xfrm>
            <a:off x="533399" y="1288405"/>
            <a:ext cx="3646715" cy="4697489"/>
          </a:xfrm>
          <a:prstGeom prst="rect">
            <a:avLst/>
          </a:prstGeom>
        </p:spPr>
        <p:txBody>
          <a:bodyPr/>
          <a:lstStyle/>
          <a:p>
            <a:pPr marL="0" lvl="1" indent="0">
              <a:buSzPct val="90000"/>
              <a:buNone/>
            </a:pPr>
            <a:r>
              <a:rPr lang="en-US" altLang="en-US" sz="1800" b="1" dirty="0">
                <a:solidFill>
                  <a:schemeClr val="accent1"/>
                </a:solidFill>
              </a:rPr>
              <a:t>Thayer Building address: </a:t>
            </a:r>
          </a:p>
          <a:p>
            <a:pPr marL="0" lvl="1" indent="0">
              <a:buSzPct val="90000"/>
              <a:buNone/>
            </a:pPr>
            <a:r>
              <a:rPr lang="en-US" altLang="en-US" sz="1400" dirty="0"/>
              <a:t>1902 W. Freeway (Southbound 161 access road), Grand Prairie, TX 75051</a:t>
            </a:r>
          </a:p>
          <a:p>
            <a:pPr marL="0" lvl="1" indent="0">
              <a:buSzPct val="90000"/>
              <a:buNone/>
            </a:pPr>
            <a:r>
              <a:rPr lang="en-US" altLang="en-US" sz="1400" i="1" dirty="0">
                <a:solidFill>
                  <a:schemeClr val="accent1"/>
                </a:solidFill>
              </a:rPr>
              <a:t>Visitor parking available at Thayer Circle off of W. Freeway</a:t>
            </a:r>
          </a:p>
        </p:txBody>
      </p:sp>
      <p:pic>
        <p:nvPicPr>
          <p:cNvPr id="6" name="Picture 5">
            <a:extLst>
              <a:ext uri="{FF2B5EF4-FFF2-40B4-BE49-F238E27FC236}">
                <a16:creationId xmlns:a16="http://schemas.microsoft.com/office/drawing/2014/main" id="{129F114C-60EB-4522-881E-AEC1DF202F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73353" y="657206"/>
            <a:ext cx="6320743" cy="5207390"/>
          </a:xfrm>
          <a:prstGeom prst="rect">
            <a:avLst/>
          </a:prstGeom>
        </p:spPr>
      </p:pic>
    </p:spTree>
    <p:extLst>
      <p:ext uri="{BB962C8B-B14F-4D97-AF65-F5344CB8AC3E}">
        <p14:creationId xmlns:p14="http://schemas.microsoft.com/office/powerpoint/2010/main" val="378738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Local Hotel Map</a:t>
            </a:r>
            <a:endParaRPr lang="en-US" dirty="0"/>
          </a:p>
        </p:txBody>
      </p:sp>
      <p:pic>
        <p:nvPicPr>
          <p:cNvPr id="8" name="Picture 7">
            <a:extLst>
              <a:ext uri="{FF2B5EF4-FFF2-40B4-BE49-F238E27FC236}">
                <a16:creationId xmlns:a16="http://schemas.microsoft.com/office/drawing/2014/main" id="{86D38098-0DAD-4161-BA9C-1D5E86F6CA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3160" y="867746"/>
            <a:ext cx="6956300" cy="5375323"/>
          </a:xfrm>
          <a:prstGeom prst="rect">
            <a:avLst/>
          </a:prstGeom>
        </p:spPr>
      </p:pic>
    </p:spTree>
    <p:extLst>
      <p:ext uri="{BB962C8B-B14F-4D97-AF65-F5344CB8AC3E}">
        <p14:creationId xmlns:p14="http://schemas.microsoft.com/office/powerpoint/2010/main" val="15196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Local Hotels</a:t>
            </a:r>
            <a:endParaRPr lang="en-US" dirty="0"/>
          </a:p>
        </p:txBody>
      </p:sp>
      <p:sp>
        <p:nvSpPr>
          <p:cNvPr id="4" name="Content Placeholder 3">
            <a:extLst>
              <a:ext uri="{FF2B5EF4-FFF2-40B4-BE49-F238E27FC236}">
                <a16:creationId xmlns:a16="http://schemas.microsoft.com/office/drawing/2014/main" id="{B5812E06-0F77-4606-84BA-900707E8B3D8}"/>
              </a:ext>
            </a:extLst>
          </p:cNvPr>
          <p:cNvSpPr>
            <a:spLocks noGrp="1"/>
          </p:cNvSpPr>
          <p:nvPr>
            <p:ph sz="quarter" idx="12"/>
          </p:nvPr>
        </p:nvSpPr>
        <p:spPr>
          <a:xfrm>
            <a:off x="1854458" y="1288405"/>
            <a:ext cx="2797630" cy="4697489"/>
          </a:xfrm>
          <a:prstGeom prst="rect">
            <a:avLst/>
          </a:prstGeom>
        </p:spPr>
        <p:txBody>
          <a:bodyPr/>
          <a:lstStyle/>
          <a:p>
            <a:pPr>
              <a:spcBef>
                <a:spcPts val="1800"/>
              </a:spcBef>
            </a:pPr>
            <a:r>
              <a:rPr lang="en-US" altLang="en-US" sz="1354" dirty="0"/>
              <a:t>(SP) Studio Plus</a:t>
            </a:r>
            <a:br>
              <a:rPr lang="en-US" altLang="en-US" sz="1354" i="1" dirty="0"/>
            </a:br>
            <a:r>
              <a:rPr lang="en-US" altLang="en-US" sz="1354" dirty="0"/>
              <a:t>2420 E. Lamar Blvd, Arlington</a:t>
            </a:r>
            <a:br>
              <a:rPr lang="en-US" altLang="en-US" sz="1354" dirty="0"/>
            </a:br>
            <a:r>
              <a:rPr lang="en-US" altLang="en-US" sz="1354" dirty="0"/>
              <a:t>(817) 607-4500</a:t>
            </a:r>
            <a:br>
              <a:rPr lang="en-US" altLang="en-US" sz="1354" dirty="0"/>
            </a:br>
            <a:r>
              <a:rPr lang="en-US" altLang="en-US" sz="1354" dirty="0">
                <a:hlinkClick r:id="rId2"/>
              </a:rPr>
              <a:t>www.freehotelsearch.com</a:t>
            </a:r>
            <a:r>
              <a:rPr lang="en-US" altLang="en-US" sz="1354" dirty="0"/>
              <a:t> </a:t>
            </a:r>
            <a:endParaRPr lang="en-US" altLang="en-US" sz="967" dirty="0"/>
          </a:p>
          <a:p>
            <a:pPr>
              <a:spcBef>
                <a:spcPts val="1800"/>
              </a:spcBef>
            </a:pPr>
            <a:r>
              <a:rPr lang="en-US" altLang="en-US" sz="1354" dirty="0"/>
              <a:t>(HS) Homewood Suites</a:t>
            </a:r>
            <a:br>
              <a:rPr lang="en-US" altLang="en-US" sz="1354" dirty="0"/>
            </a:br>
            <a:r>
              <a:rPr lang="en-US" altLang="en-US" sz="1354" dirty="0"/>
              <a:t>2401 E. Road to Six Flags, Arlington</a:t>
            </a:r>
            <a:br>
              <a:rPr lang="en-US" altLang="en-US" sz="1354" dirty="0"/>
            </a:br>
            <a:r>
              <a:rPr lang="en-US" altLang="en-US" sz="1354" dirty="0"/>
              <a:t>(817) 633-1594</a:t>
            </a:r>
            <a:br>
              <a:rPr lang="en-US" altLang="en-US" sz="1354" dirty="0"/>
            </a:br>
            <a:r>
              <a:rPr lang="en-US" altLang="en-US" sz="1354" dirty="0">
                <a:hlinkClick r:id="rId3"/>
              </a:rPr>
              <a:t>www.homewoodsuites.com</a:t>
            </a:r>
            <a:r>
              <a:rPr lang="en-US" altLang="en-US" sz="1354" dirty="0"/>
              <a:t> </a:t>
            </a:r>
            <a:endParaRPr lang="en-US" altLang="en-US" sz="967" dirty="0"/>
          </a:p>
          <a:p>
            <a:pPr>
              <a:spcBef>
                <a:spcPts val="1800"/>
              </a:spcBef>
            </a:pPr>
            <a:r>
              <a:rPr lang="en-US" altLang="en-US" sz="1354" dirty="0"/>
              <a:t>(HR) Hyatt Regency DFW Airport</a:t>
            </a:r>
            <a:br>
              <a:rPr lang="en-US" altLang="en-US" sz="1354" dirty="0"/>
            </a:br>
            <a:r>
              <a:rPr lang="en-US" altLang="en-US" sz="1354" dirty="0"/>
              <a:t>DFW Airport, TX 75261</a:t>
            </a:r>
            <a:br>
              <a:rPr lang="en-US" altLang="en-US" sz="1354" dirty="0"/>
            </a:br>
            <a:r>
              <a:rPr lang="en-US" altLang="en-US" sz="1354" dirty="0"/>
              <a:t>(972) 615-6719</a:t>
            </a:r>
            <a:br>
              <a:rPr lang="en-US" altLang="en-US" sz="1354" dirty="0"/>
            </a:br>
            <a:r>
              <a:rPr lang="en-US" altLang="en-US" sz="1354" dirty="0">
                <a:hlinkClick r:id="rId4"/>
              </a:rPr>
              <a:t>www.grandhyattdfw.com</a:t>
            </a:r>
            <a:r>
              <a:rPr lang="en-US" altLang="en-US" sz="1354" dirty="0"/>
              <a:t> </a:t>
            </a:r>
          </a:p>
          <a:p>
            <a:pPr>
              <a:spcBef>
                <a:spcPts val="1800"/>
              </a:spcBef>
            </a:pPr>
            <a:r>
              <a:rPr lang="en-US" altLang="en-US" sz="1354" dirty="0"/>
              <a:t>(OM) Omni Fort Worth</a:t>
            </a:r>
            <a:br>
              <a:rPr lang="en-US" altLang="en-US" sz="1354" i="1" dirty="0"/>
            </a:br>
            <a:r>
              <a:rPr lang="en-US" altLang="en-US" sz="1354" dirty="0"/>
              <a:t>1300 Houston Street, Fort Worth</a:t>
            </a:r>
            <a:br>
              <a:rPr lang="en-US" altLang="en-US" sz="1354" dirty="0"/>
            </a:br>
            <a:r>
              <a:rPr lang="en-US" altLang="en-US" sz="1354" dirty="0"/>
              <a:t>(817) 535-6664</a:t>
            </a:r>
            <a:br>
              <a:rPr lang="en-US" altLang="en-US" sz="1354" dirty="0"/>
            </a:br>
            <a:r>
              <a:rPr lang="en-US" altLang="en-US" sz="1354" dirty="0">
                <a:hlinkClick r:id="rId5"/>
              </a:rPr>
              <a:t>www.omnihotels.com</a:t>
            </a:r>
            <a:r>
              <a:rPr lang="en-US" altLang="en-US" sz="1354" dirty="0"/>
              <a:t> </a:t>
            </a:r>
          </a:p>
          <a:p>
            <a:pPr>
              <a:spcBef>
                <a:spcPts val="1800"/>
              </a:spcBef>
            </a:pPr>
            <a:r>
              <a:rPr lang="en-US" altLang="en-US" sz="1354" dirty="0"/>
              <a:t>(CS) Comfort Suites</a:t>
            </a:r>
            <a:br>
              <a:rPr lang="en-US" altLang="en-US" sz="1354" dirty="0"/>
            </a:br>
            <a:r>
              <a:rPr lang="en-US" altLang="en-US" sz="1354" dirty="0"/>
              <a:t>2075 N. Hwy 360, Grand Prairie</a:t>
            </a:r>
            <a:br>
              <a:rPr lang="en-US" altLang="en-US" sz="1354" dirty="0"/>
            </a:br>
            <a:r>
              <a:rPr lang="en-US" altLang="en-US" sz="1354" dirty="0"/>
              <a:t>(817) 633-6311</a:t>
            </a:r>
            <a:br>
              <a:rPr lang="en-US" altLang="en-US" sz="1354" dirty="0"/>
            </a:br>
            <a:r>
              <a:rPr lang="en-US" altLang="en-US" sz="1354" dirty="0">
                <a:hlinkClick r:id="rId6"/>
              </a:rPr>
              <a:t>www.choicehotels.com</a:t>
            </a:r>
            <a:r>
              <a:rPr lang="en-US" altLang="en-US" sz="1354" dirty="0"/>
              <a:t> </a:t>
            </a:r>
          </a:p>
        </p:txBody>
      </p:sp>
      <p:sp>
        <p:nvSpPr>
          <p:cNvPr id="9" name="Content Placeholder 3">
            <a:extLst>
              <a:ext uri="{FF2B5EF4-FFF2-40B4-BE49-F238E27FC236}">
                <a16:creationId xmlns:a16="http://schemas.microsoft.com/office/drawing/2014/main" id="{1979C5A4-3C27-4CF6-92E5-7747069D84C6}"/>
              </a:ext>
            </a:extLst>
          </p:cNvPr>
          <p:cNvSpPr txBox="1">
            <a:spLocks/>
          </p:cNvSpPr>
          <p:nvPr/>
        </p:nvSpPr>
        <p:spPr>
          <a:xfrm>
            <a:off x="5152052" y="1288405"/>
            <a:ext cx="2797630" cy="4697489"/>
          </a:xfrm>
          <a:prstGeom prst="rect">
            <a:avLst/>
          </a:prstGeom>
        </p:spPr>
        <p:txBody>
          <a:bodyPr/>
          <a:lstStyle>
            <a:lvl1pPr marL="0" indent="0" algn="l" defTabSz="914400" rtl="0" eaLnBrk="1" latinLnBrk="0" hangingPunct="1">
              <a:lnSpc>
                <a:spcPct val="90000"/>
              </a:lnSpc>
              <a:spcBef>
                <a:spcPts val="1000"/>
              </a:spcBef>
              <a:buFontTx/>
              <a:buNone/>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spcBef>
                <a:spcPts val="1800"/>
              </a:spcBef>
            </a:pPr>
            <a:r>
              <a:rPr lang="en-US" altLang="en-US" sz="1354" dirty="0"/>
              <a:t>(FI) Fairfield Inn</a:t>
            </a:r>
            <a:br>
              <a:rPr lang="en-US" altLang="en-US" sz="1354" dirty="0"/>
            </a:br>
            <a:r>
              <a:rPr lang="en-US" altLang="en-US" sz="1354" dirty="0"/>
              <a:t>2500 E. Lamar Blvd, Arlington</a:t>
            </a:r>
            <a:br>
              <a:rPr lang="en-US" altLang="en-US" sz="1354" dirty="0"/>
            </a:br>
            <a:r>
              <a:rPr lang="en-US" altLang="en-US" sz="1354" dirty="0"/>
              <a:t>(817) 649-5800</a:t>
            </a:r>
            <a:br>
              <a:rPr lang="en-US" altLang="en-US" sz="1354" dirty="0"/>
            </a:br>
            <a:r>
              <a:rPr lang="en-US" altLang="en-US" sz="1354" dirty="0">
                <a:hlinkClick r:id="rId7"/>
              </a:rPr>
              <a:t>www.marriott.com</a:t>
            </a:r>
            <a:endParaRPr lang="en-US" altLang="en-US" sz="1354" dirty="0"/>
          </a:p>
          <a:p>
            <a:pPr>
              <a:spcBef>
                <a:spcPts val="1800"/>
              </a:spcBef>
            </a:pPr>
            <a:r>
              <a:rPr lang="en-US" altLang="en-US" sz="1354" dirty="0"/>
              <a:t>(CP) Crowne Plaza Suites</a:t>
            </a:r>
            <a:br>
              <a:rPr lang="en-US" altLang="en-US" sz="1354" dirty="0"/>
            </a:br>
            <a:r>
              <a:rPr lang="en-US" altLang="en-US" sz="1354" dirty="0"/>
              <a:t>700 Avenue H East, Arlington</a:t>
            </a:r>
            <a:br>
              <a:rPr lang="en-US" altLang="en-US" sz="1354" dirty="0"/>
            </a:br>
            <a:r>
              <a:rPr lang="en-US" altLang="en-US" sz="1354" dirty="0"/>
              <a:t>(817) 640-0440</a:t>
            </a:r>
            <a:br>
              <a:rPr lang="en-US" altLang="en-US" sz="1354" dirty="0"/>
            </a:br>
            <a:r>
              <a:rPr lang="en-US" altLang="en-US" sz="1354" dirty="0">
                <a:hlinkClick r:id="rId8"/>
              </a:rPr>
              <a:t>www.crowneplaza.com</a:t>
            </a:r>
            <a:endParaRPr lang="en-US" altLang="en-US" sz="1354" dirty="0"/>
          </a:p>
          <a:p>
            <a:pPr>
              <a:spcBef>
                <a:spcPts val="1800"/>
              </a:spcBef>
            </a:pPr>
            <a:r>
              <a:rPr lang="en-US" altLang="en-US" sz="1354" dirty="0"/>
              <a:t>(HG) Hilton Garden Inn</a:t>
            </a:r>
            <a:br>
              <a:rPr lang="en-US" altLang="en-US" sz="1354" dirty="0"/>
            </a:br>
            <a:r>
              <a:rPr lang="en-US" altLang="en-US" sz="1354" dirty="0"/>
              <a:t>800 N. Main Street, Duncanville</a:t>
            </a:r>
            <a:br>
              <a:rPr lang="en-US" altLang="en-US" sz="1354" dirty="0"/>
            </a:br>
            <a:r>
              <a:rPr lang="en-US" altLang="en-US" sz="1354" dirty="0"/>
              <a:t>(972) 283-9777</a:t>
            </a:r>
            <a:br>
              <a:rPr lang="en-US" altLang="en-US" sz="1354" dirty="0"/>
            </a:br>
            <a:r>
              <a:rPr lang="en-US" altLang="en-US" sz="1354" dirty="0">
                <a:hlinkClick r:id="rId9"/>
              </a:rPr>
              <a:t>www.hiltongardeninn3.hilton.com</a:t>
            </a:r>
            <a:endParaRPr lang="en-US" altLang="en-US" sz="1354" dirty="0"/>
          </a:p>
          <a:p>
            <a:pPr>
              <a:spcBef>
                <a:spcPts val="1800"/>
              </a:spcBef>
            </a:pPr>
            <a:r>
              <a:rPr lang="en-US" altLang="en-US" sz="1354" dirty="0"/>
              <a:t> (HE) Holiday Inn Express</a:t>
            </a:r>
            <a:br>
              <a:rPr lang="en-US" altLang="en-US" sz="1354" dirty="0"/>
            </a:br>
            <a:r>
              <a:rPr lang="en-US" altLang="en-US" sz="1354" dirty="0"/>
              <a:t>4112 S. Carrier Pkwy, Grand Prairie</a:t>
            </a:r>
            <a:br>
              <a:rPr lang="en-US" altLang="en-US" sz="1354" dirty="0"/>
            </a:br>
            <a:r>
              <a:rPr lang="en-US" altLang="en-US" sz="1354" dirty="0"/>
              <a:t>(972) 264-4002</a:t>
            </a:r>
            <a:br>
              <a:rPr lang="en-US" altLang="en-US" sz="1354" dirty="0"/>
            </a:br>
            <a:r>
              <a:rPr lang="en-US" altLang="en-US" sz="1354" dirty="0">
                <a:hlinkClick r:id="rId10"/>
              </a:rPr>
              <a:t>www.hiexpress.com</a:t>
            </a:r>
            <a:endParaRPr lang="en-US" altLang="en-US" sz="1354" dirty="0"/>
          </a:p>
          <a:p>
            <a:pPr>
              <a:spcBef>
                <a:spcPts val="1800"/>
              </a:spcBef>
            </a:pPr>
            <a:r>
              <a:rPr lang="en-US" altLang="en-US" sz="1354" dirty="0"/>
              <a:t>(HD) Hilton DFW Lakes</a:t>
            </a:r>
            <a:br>
              <a:rPr lang="en-US" altLang="en-US" sz="1354" dirty="0"/>
            </a:br>
            <a:r>
              <a:rPr lang="en-US" altLang="en-US" sz="1354" dirty="0"/>
              <a:t>1800 Highway 26 East, Grapevine</a:t>
            </a:r>
            <a:br>
              <a:rPr lang="en-US" altLang="en-US" sz="1354" dirty="0"/>
            </a:br>
            <a:r>
              <a:rPr lang="en-US" altLang="en-US" sz="1354" dirty="0"/>
              <a:t>(817) 481-8444</a:t>
            </a:r>
            <a:br>
              <a:rPr lang="en-US" altLang="en-US" sz="1354" dirty="0"/>
            </a:br>
            <a:r>
              <a:rPr lang="en-US" altLang="en-US" sz="1354" dirty="0">
                <a:hlinkClick r:id="rId11"/>
              </a:rPr>
              <a:t>www.dfwlakes.hilton.com</a:t>
            </a:r>
            <a:endParaRPr lang="en-US" altLang="en-US" sz="1354" dirty="0"/>
          </a:p>
          <a:p>
            <a:pPr>
              <a:spcBef>
                <a:spcPts val="1800"/>
              </a:spcBef>
            </a:pPr>
            <a:endParaRPr lang="en-US" altLang="en-US" sz="1354" dirty="0"/>
          </a:p>
        </p:txBody>
      </p:sp>
      <p:sp>
        <p:nvSpPr>
          <p:cNvPr id="10" name="Content Placeholder 3">
            <a:extLst>
              <a:ext uri="{FF2B5EF4-FFF2-40B4-BE49-F238E27FC236}">
                <a16:creationId xmlns:a16="http://schemas.microsoft.com/office/drawing/2014/main" id="{0E0E01A9-BFEB-40AC-96B0-7281C651CBBA}"/>
              </a:ext>
            </a:extLst>
          </p:cNvPr>
          <p:cNvSpPr txBox="1">
            <a:spLocks/>
          </p:cNvSpPr>
          <p:nvPr/>
        </p:nvSpPr>
        <p:spPr>
          <a:xfrm>
            <a:off x="8449646" y="1288405"/>
            <a:ext cx="2797630" cy="4697489"/>
          </a:xfrm>
          <a:prstGeom prst="rect">
            <a:avLst/>
          </a:prstGeom>
        </p:spPr>
        <p:txBody>
          <a:bodyPr/>
          <a:lstStyle>
            <a:lvl1pPr marL="0" indent="0" algn="l" defTabSz="914400" rtl="0" eaLnBrk="1" latinLnBrk="0" hangingPunct="1">
              <a:lnSpc>
                <a:spcPct val="90000"/>
              </a:lnSpc>
              <a:spcBef>
                <a:spcPts val="1000"/>
              </a:spcBef>
              <a:buFontTx/>
              <a:buNone/>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spcBef>
                <a:spcPts val="1800"/>
              </a:spcBef>
            </a:pPr>
            <a:r>
              <a:rPr lang="en-US" altLang="en-US" sz="1354" dirty="0"/>
              <a:t>(LQ) La Quinta Inn &amp; Suites</a:t>
            </a:r>
            <a:br>
              <a:rPr lang="en-US" altLang="en-US" sz="1354" dirty="0"/>
            </a:br>
            <a:r>
              <a:rPr lang="en-US" altLang="en-US" sz="1354" dirty="0"/>
              <a:t>825 N. Watson Rd, Arlington</a:t>
            </a:r>
            <a:br>
              <a:rPr lang="en-US" altLang="en-US" sz="1354" dirty="0"/>
            </a:br>
            <a:r>
              <a:rPr lang="en-US" altLang="en-US" sz="1354" dirty="0"/>
              <a:t>(817) 640-4142</a:t>
            </a:r>
            <a:br>
              <a:rPr lang="en-US" altLang="en-US" sz="1354" dirty="0"/>
            </a:br>
            <a:r>
              <a:rPr lang="en-US" altLang="en-US" sz="1354" dirty="0">
                <a:hlinkClick r:id="rId12"/>
              </a:rPr>
              <a:t>www.lq.com</a:t>
            </a:r>
            <a:endParaRPr lang="en-US" altLang="en-US" sz="1354" dirty="0"/>
          </a:p>
          <a:p>
            <a:pPr>
              <a:spcBef>
                <a:spcPts val="1800"/>
              </a:spcBef>
            </a:pPr>
            <a:r>
              <a:rPr lang="en-US" altLang="en-US" sz="1354" dirty="0"/>
              <a:t>(GH) Grand Hyatt DFW Airport </a:t>
            </a:r>
            <a:br>
              <a:rPr lang="en-US" altLang="en-US" sz="1354" dirty="0"/>
            </a:br>
            <a:r>
              <a:rPr lang="en-US" altLang="en-US" sz="1354" dirty="0"/>
              <a:t>2337 S. International Pkwy</a:t>
            </a:r>
            <a:br>
              <a:rPr lang="en-US" altLang="en-US" sz="1354" dirty="0"/>
            </a:br>
            <a:r>
              <a:rPr lang="en-US" altLang="en-US" sz="1354" dirty="0"/>
              <a:t>(972) 973-1234</a:t>
            </a:r>
            <a:br>
              <a:rPr lang="en-US" altLang="en-US" sz="1354" dirty="0"/>
            </a:br>
            <a:r>
              <a:rPr lang="en-US" altLang="en-US" sz="1354" dirty="0">
                <a:hlinkClick r:id="rId4"/>
              </a:rPr>
              <a:t>www.grandhyattdfw.com</a:t>
            </a:r>
            <a:endParaRPr lang="en-US" altLang="en-US" sz="1354" dirty="0"/>
          </a:p>
          <a:p>
            <a:pPr>
              <a:spcBef>
                <a:spcPts val="1800"/>
              </a:spcBef>
            </a:pPr>
            <a:r>
              <a:rPr lang="en-US" altLang="en-US" sz="1354" dirty="0"/>
              <a:t>(MI) Marriott- DFW Airport S</a:t>
            </a:r>
            <a:br>
              <a:rPr lang="en-US" altLang="en-US" sz="1354" dirty="0"/>
            </a:br>
            <a:r>
              <a:rPr lang="en-US" altLang="en-US" sz="1354" dirty="0"/>
              <a:t>4151 Centerport Dr., Fort Worth</a:t>
            </a:r>
            <a:br>
              <a:rPr lang="en-US" altLang="en-US" sz="1354" dirty="0"/>
            </a:br>
            <a:r>
              <a:rPr lang="en-US" altLang="en-US" sz="1354" dirty="0"/>
              <a:t>(817) 358-1700</a:t>
            </a:r>
            <a:br>
              <a:rPr lang="en-US" altLang="en-US" sz="1354" dirty="0"/>
            </a:br>
            <a:r>
              <a:rPr lang="en-US" altLang="en-US" sz="1354" dirty="0">
                <a:hlinkClick r:id="rId7"/>
              </a:rPr>
              <a:t>www.marriott.com</a:t>
            </a:r>
            <a:endParaRPr lang="en-US" altLang="en-US" sz="1354" dirty="0"/>
          </a:p>
          <a:p>
            <a:pPr>
              <a:spcBef>
                <a:spcPts val="1800"/>
              </a:spcBef>
            </a:pPr>
            <a:r>
              <a:rPr lang="en-US" altLang="en-US" sz="1354" dirty="0"/>
              <a:t>(HP) Hyatt Place</a:t>
            </a:r>
            <a:br>
              <a:rPr lang="en-US" altLang="en-US" sz="1354" dirty="0"/>
            </a:br>
            <a:r>
              <a:rPr lang="en-US" altLang="en-US" sz="1354" dirty="0"/>
              <a:t>1542 N Hwy 360, Grand Prairie</a:t>
            </a:r>
            <a:br>
              <a:rPr lang="en-US" altLang="en-US" sz="1354" dirty="0"/>
            </a:br>
            <a:r>
              <a:rPr lang="en-US" altLang="en-US" sz="1354" dirty="0"/>
              <a:t>(972) 988-6800</a:t>
            </a:r>
            <a:br>
              <a:rPr lang="en-US" altLang="en-US" sz="1354" dirty="0"/>
            </a:br>
            <a:r>
              <a:rPr lang="en-US" altLang="en-US" sz="1354" dirty="0">
                <a:hlinkClick r:id="rId13"/>
              </a:rPr>
              <a:t>www.hyattplace.com</a:t>
            </a:r>
            <a:endParaRPr lang="en-US" altLang="en-US" sz="1354" dirty="0"/>
          </a:p>
          <a:p>
            <a:pPr>
              <a:spcBef>
                <a:spcPts val="1800"/>
              </a:spcBef>
            </a:pPr>
            <a:r>
              <a:rPr lang="en-US" altLang="en-US" sz="1354" dirty="0"/>
              <a:t>(GY) Gaylord Texan Resort</a:t>
            </a:r>
            <a:br>
              <a:rPr lang="en-US" altLang="en-US" sz="1354" dirty="0"/>
            </a:br>
            <a:r>
              <a:rPr lang="en-US" altLang="en-US" sz="1354" dirty="0"/>
              <a:t>1501 Gaylord Trail</a:t>
            </a:r>
            <a:br>
              <a:rPr lang="en-US" altLang="en-US" sz="1354" dirty="0"/>
            </a:br>
            <a:r>
              <a:rPr lang="en-US" altLang="en-US" sz="1354" dirty="0"/>
              <a:t>(817) 778-1000</a:t>
            </a:r>
            <a:br>
              <a:rPr lang="en-US" altLang="en-US" sz="1354" dirty="0"/>
            </a:br>
            <a:r>
              <a:rPr lang="en-US" altLang="en-US" sz="1354" dirty="0">
                <a:hlinkClick r:id="rId14"/>
              </a:rPr>
              <a:t>www.gaylordtexan.com</a:t>
            </a:r>
            <a:endParaRPr lang="en-US" altLang="en-US" sz="1354" dirty="0"/>
          </a:p>
          <a:p>
            <a:pPr>
              <a:spcBef>
                <a:spcPts val="1800"/>
              </a:spcBef>
            </a:pPr>
            <a:endParaRPr lang="en-US" altLang="en-US" sz="1354" dirty="0"/>
          </a:p>
        </p:txBody>
      </p:sp>
    </p:spTree>
    <p:extLst>
      <p:ext uri="{BB962C8B-B14F-4D97-AF65-F5344CB8AC3E}">
        <p14:creationId xmlns:p14="http://schemas.microsoft.com/office/powerpoint/2010/main" val="395693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Local Hotels - CONTINUED</a:t>
            </a:r>
            <a:endParaRPr lang="en-US" dirty="0"/>
          </a:p>
        </p:txBody>
      </p:sp>
      <p:sp>
        <p:nvSpPr>
          <p:cNvPr id="4" name="Content Placeholder 3">
            <a:extLst>
              <a:ext uri="{FF2B5EF4-FFF2-40B4-BE49-F238E27FC236}">
                <a16:creationId xmlns:a16="http://schemas.microsoft.com/office/drawing/2014/main" id="{B5812E06-0F77-4606-84BA-900707E8B3D8}"/>
              </a:ext>
            </a:extLst>
          </p:cNvPr>
          <p:cNvSpPr>
            <a:spLocks noGrp="1"/>
          </p:cNvSpPr>
          <p:nvPr>
            <p:ph sz="quarter" idx="12"/>
          </p:nvPr>
        </p:nvSpPr>
        <p:spPr>
          <a:xfrm>
            <a:off x="1854458" y="1288405"/>
            <a:ext cx="2797630" cy="4697489"/>
          </a:xfrm>
          <a:prstGeom prst="rect">
            <a:avLst/>
          </a:prstGeom>
        </p:spPr>
        <p:txBody>
          <a:bodyPr/>
          <a:lstStyle/>
          <a:p>
            <a:pPr>
              <a:spcBef>
                <a:spcPts val="1800"/>
              </a:spcBef>
            </a:pPr>
            <a:r>
              <a:rPr lang="en-US" altLang="en-US" sz="1354" dirty="0"/>
              <a:t>(TS) Townplace Suites</a:t>
            </a:r>
            <a:br>
              <a:rPr lang="en-US" altLang="en-US" sz="1354" dirty="0"/>
            </a:br>
            <a:r>
              <a:rPr lang="en-US" altLang="en-US" sz="1354" dirty="0"/>
              <a:t>1709 E Lamar Blvd, Arlington</a:t>
            </a:r>
            <a:br>
              <a:rPr lang="en-US" altLang="en-US" sz="1354" dirty="0"/>
            </a:br>
            <a:r>
              <a:rPr lang="en-US" altLang="en-US" sz="1354" dirty="0"/>
              <a:t>(817) 861-8728</a:t>
            </a:r>
            <a:br>
              <a:rPr lang="en-US" altLang="en-US" sz="1354" dirty="0"/>
            </a:br>
            <a:r>
              <a:rPr lang="en-US" altLang="en-US" sz="1354" dirty="0">
                <a:hlinkClick r:id="rId2"/>
              </a:rPr>
              <a:t>www.marriott.com</a:t>
            </a:r>
            <a:endParaRPr lang="en-US" altLang="en-US" sz="1354" dirty="0"/>
          </a:p>
          <a:p>
            <a:pPr>
              <a:spcBef>
                <a:spcPts val="1800"/>
              </a:spcBef>
            </a:pPr>
            <a:r>
              <a:rPr lang="en-US" altLang="en-US" sz="1354" dirty="0"/>
              <a:t>(HA) Hampton Inn</a:t>
            </a:r>
            <a:br>
              <a:rPr lang="en-US" altLang="en-US" sz="1354" dirty="0"/>
            </a:br>
            <a:r>
              <a:rPr lang="en-US" altLang="en-US" sz="1354" dirty="0"/>
              <a:t>1100 E I-20, Arlington</a:t>
            </a:r>
            <a:br>
              <a:rPr lang="en-US" altLang="en-US" sz="1354" dirty="0"/>
            </a:br>
            <a:r>
              <a:rPr lang="en-US" altLang="en-US" sz="1354" dirty="0"/>
              <a:t>(817) 419-3700</a:t>
            </a:r>
            <a:br>
              <a:rPr lang="en-US" altLang="en-US" sz="1354" dirty="0"/>
            </a:br>
            <a:r>
              <a:rPr lang="en-US" altLang="en-US" sz="1354" dirty="0">
                <a:hlinkClick r:id="rId3"/>
              </a:rPr>
              <a:t>www.hamptoninn3.hilton.com</a:t>
            </a:r>
            <a:endParaRPr lang="en-US" altLang="en-US" sz="1354" dirty="0"/>
          </a:p>
          <a:p>
            <a:pPr>
              <a:spcBef>
                <a:spcPts val="1800"/>
              </a:spcBef>
            </a:pPr>
            <a:r>
              <a:rPr lang="en-US" altLang="en-US" sz="1354" dirty="0"/>
              <a:t>(HI) Holiday Inn</a:t>
            </a:r>
            <a:br>
              <a:rPr lang="en-US" altLang="en-US" sz="1354" dirty="0"/>
            </a:br>
            <a:r>
              <a:rPr lang="en-US" altLang="en-US" sz="1354" dirty="0"/>
              <a:t>1311 Wet N Wild Way, Arlington</a:t>
            </a:r>
            <a:br>
              <a:rPr lang="en-US" altLang="en-US" sz="1354" dirty="0"/>
            </a:br>
            <a:r>
              <a:rPr lang="en-US" altLang="en-US" sz="1354" dirty="0"/>
              <a:t>(817) 460-2500</a:t>
            </a:r>
            <a:br>
              <a:rPr lang="en-US" altLang="en-US" sz="1354" dirty="0"/>
            </a:br>
            <a:r>
              <a:rPr lang="en-US" altLang="en-US" sz="1354" dirty="0">
                <a:hlinkClick r:id="rId4"/>
              </a:rPr>
              <a:t>www.hiarlingtontx.com</a:t>
            </a:r>
            <a:endParaRPr lang="en-US" altLang="en-US" sz="1354" dirty="0"/>
          </a:p>
          <a:p>
            <a:pPr>
              <a:spcBef>
                <a:spcPts val="1800"/>
              </a:spcBef>
            </a:pPr>
            <a:r>
              <a:rPr lang="en-US" altLang="en-US" sz="1354" dirty="0"/>
              <a:t>(CM) Courtyard by Marriott</a:t>
            </a:r>
            <a:br>
              <a:rPr lang="en-US" altLang="en-US" sz="1354" dirty="0"/>
            </a:br>
            <a:r>
              <a:rPr lang="en-US" altLang="en-US" sz="1354" dirty="0"/>
              <a:t>1500 Nolan Ryan </a:t>
            </a:r>
            <a:r>
              <a:rPr lang="en-US" altLang="en-US" sz="1354" dirty="0" err="1"/>
              <a:t>Exprwy</a:t>
            </a:r>
            <a:r>
              <a:rPr lang="en-US" altLang="en-US" sz="1354" dirty="0"/>
              <a:t>, Arlington</a:t>
            </a:r>
            <a:br>
              <a:rPr lang="en-US" altLang="en-US" sz="1354" dirty="0"/>
            </a:br>
            <a:r>
              <a:rPr lang="en-US" altLang="en-US" sz="1354" dirty="0">
                <a:hlinkClick r:id="rId2"/>
              </a:rPr>
              <a:t>www.marriott.com</a:t>
            </a:r>
            <a:endParaRPr lang="en-US" altLang="en-US" sz="1354" dirty="0"/>
          </a:p>
          <a:p>
            <a:pPr>
              <a:spcBef>
                <a:spcPts val="1800"/>
              </a:spcBef>
            </a:pPr>
            <a:r>
              <a:rPr lang="en-US" altLang="en-US" sz="1354" dirty="0"/>
              <a:t>(SA) Sheraton Arlington Hotel</a:t>
            </a:r>
            <a:br>
              <a:rPr lang="en-US" altLang="en-US" sz="1354" dirty="0"/>
            </a:br>
            <a:r>
              <a:rPr lang="en-US" altLang="en-US" sz="1354" dirty="0"/>
              <a:t>1500 Convention Center Dr.</a:t>
            </a:r>
            <a:br>
              <a:rPr lang="en-US" altLang="en-US" sz="1354" dirty="0"/>
            </a:br>
            <a:r>
              <a:rPr lang="en-US" altLang="en-US" sz="1354" dirty="0"/>
              <a:t>(817) 261-8200</a:t>
            </a:r>
            <a:br>
              <a:rPr lang="en-US" altLang="en-US" sz="1354" dirty="0"/>
            </a:br>
            <a:r>
              <a:rPr lang="en-US" altLang="en-US" sz="1354" dirty="0">
                <a:hlinkClick r:id="rId5"/>
              </a:rPr>
              <a:t>www.sheratonarlingtontx.com</a:t>
            </a:r>
            <a:endParaRPr lang="en-US" altLang="en-US" sz="1354" dirty="0"/>
          </a:p>
          <a:p>
            <a:pPr>
              <a:spcBef>
                <a:spcPts val="1800"/>
              </a:spcBef>
            </a:pPr>
            <a:endParaRPr lang="en-US" altLang="en-US" sz="1354" dirty="0"/>
          </a:p>
        </p:txBody>
      </p:sp>
      <p:sp>
        <p:nvSpPr>
          <p:cNvPr id="10" name="Content Placeholder 3">
            <a:extLst>
              <a:ext uri="{FF2B5EF4-FFF2-40B4-BE49-F238E27FC236}">
                <a16:creationId xmlns:a16="http://schemas.microsoft.com/office/drawing/2014/main" id="{0E0E01A9-BFEB-40AC-96B0-7281C651CBBA}"/>
              </a:ext>
            </a:extLst>
          </p:cNvPr>
          <p:cNvSpPr txBox="1">
            <a:spLocks/>
          </p:cNvSpPr>
          <p:nvPr/>
        </p:nvSpPr>
        <p:spPr>
          <a:xfrm>
            <a:off x="8449646" y="1288405"/>
            <a:ext cx="2797630" cy="4697489"/>
          </a:xfrm>
          <a:prstGeom prst="rect">
            <a:avLst/>
          </a:prstGeom>
        </p:spPr>
        <p:txBody>
          <a:bodyPr/>
          <a:lstStyle>
            <a:lvl1pPr marL="0" indent="0" algn="l" defTabSz="914400" rtl="0" eaLnBrk="1" latinLnBrk="0" hangingPunct="1">
              <a:lnSpc>
                <a:spcPct val="90000"/>
              </a:lnSpc>
              <a:spcBef>
                <a:spcPts val="1000"/>
              </a:spcBef>
              <a:buFontTx/>
              <a:buNone/>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spcBef>
                <a:spcPts val="1800"/>
              </a:spcBef>
            </a:pPr>
            <a:r>
              <a:rPr lang="en-US" altLang="en-US" sz="1354" dirty="0"/>
              <a:t>(HA) Hilton Arlington Hotel</a:t>
            </a:r>
            <a:br>
              <a:rPr lang="en-US" altLang="en-US" sz="1354" dirty="0"/>
            </a:br>
            <a:r>
              <a:rPr lang="en-US" altLang="en-US" sz="1354" dirty="0"/>
              <a:t>2401 E Lamar Blvd, Arlington</a:t>
            </a:r>
            <a:br>
              <a:rPr lang="en-US" altLang="en-US" sz="1354" dirty="0"/>
            </a:br>
            <a:r>
              <a:rPr lang="en-US" altLang="en-US" sz="1354" dirty="0"/>
              <a:t>(817) 640-3322</a:t>
            </a:r>
            <a:br>
              <a:rPr lang="en-US" altLang="en-US" sz="1354" dirty="0"/>
            </a:br>
            <a:r>
              <a:rPr lang="en-US" altLang="en-US" sz="1354" dirty="0">
                <a:hlinkClick r:id="rId6"/>
              </a:rPr>
              <a:t>www.hilton.com</a:t>
            </a:r>
            <a:endParaRPr lang="en-US" altLang="en-US" sz="1354" dirty="0"/>
          </a:p>
          <a:p>
            <a:pPr>
              <a:spcBef>
                <a:spcPts val="1800"/>
              </a:spcBef>
            </a:pPr>
            <a:endParaRPr lang="en-US" altLang="en-US" sz="1354" dirty="0"/>
          </a:p>
          <a:p>
            <a:pPr>
              <a:spcBef>
                <a:spcPts val="1800"/>
              </a:spcBef>
            </a:pPr>
            <a:endParaRPr lang="en-US" altLang="en-US" sz="1354" dirty="0"/>
          </a:p>
        </p:txBody>
      </p:sp>
      <p:sp>
        <p:nvSpPr>
          <p:cNvPr id="6" name="Content Placeholder 3">
            <a:extLst>
              <a:ext uri="{FF2B5EF4-FFF2-40B4-BE49-F238E27FC236}">
                <a16:creationId xmlns:a16="http://schemas.microsoft.com/office/drawing/2014/main" id="{62012B8B-DB95-4B14-B17A-F409C741499B}"/>
              </a:ext>
            </a:extLst>
          </p:cNvPr>
          <p:cNvSpPr txBox="1">
            <a:spLocks/>
          </p:cNvSpPr>
          <p:nvPr/>
        </p:nvSpPr>
        <p:spPr>
          <a:xfrm>
            <a:off x="4905568" y="1288405"/>
            <a:ext cx="2797630" cy="4697489"/>
          </a:xfrm>
          <a:prstGeom prst="rect">
            <a:avLst/>
          </a:prstGeom>
        </p:spPr>
        <p:txBody>
          <a:bodyPr/>
          <a:lstStyle>
            <a:lvl1pPr marL="0" indent="0" algn="l" defTabSz="914400" rtl="0" eaLnBrk="1" latinLnBrk="0" hangingPunct="1">
              <a:lnSpc>
                <a:spcPct val="90000"/>
              </a:lnSpc>
              <a:spcBef>
                <a:spcPts val="1000"/>
              </a:spcBef>
              <a:buFontTx/>
              <a:buNone/>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spcBef>
                <a:spcPts val="1800"/>
              </a:spcBef>
            </a:pPr>
            <a:r>
              <a:rPr lang="en-US" altLang="en-US" sz="1354" dirty="0"/>
              <a:t>(SH) Spring Hill Suites</a:t>
            </a:r>
            <a:br>
              <a:rPr lang="en-US" altLang="en-US" sz="1354" dirty="0"/>
            </a:br>
            <a:r>
              <a:rPr lang="en-US" altLang="en-US" sz="1354" dirty="0"/>
              <a:t>1975 E Lamar Blvd, Arlington</a:t>
            </a:r>
            <a:br>
              <a:rPr lang="en-US" altLang="en-US" sz="1354" dirty="0"/>
            </a:br>
            <a:r>
              <a:rPr lang="en-US" altLang="en-US" sz="1354" dirty="0"/>
              <a:t>(817) 860-2737</a:t>
            </a:r>
            <a:br>
              <a:rPr lang="en-US" altLang="en-US" sz="1354" dirty="0"/>
            </a:br>
            <a:r>
              <a:rPr lang="en-US" altLang="en-US" sz="1354" dirty="0">
                <a:hlinkClick r:id="rId2"/>
              </a:rPr>
              <a:t>www.marriott.com</a:t>
            </a:r>
            <a:endParaRPr lang="en-US" altLang="en-US" sz="1354" dirty="0"/>
          </a:p>
          <a:p>
            <a:pPr>
              <a:spcBef>
                <a:spcPts val="1800"/>
              </a:spcBef>
            </a:pPr>
            <a:r>
              <a:rPr lang="en-US" altLang="en-US" sz="1354" dirty="0"/>
              <a:t>(CW) Candlewood Suites</a:t>
            </a:r>
            <a:br>
              <a:rPr lang="en-US" altLang="en-US" sz="1354" dirty="0"/>
            </a:br>
            <a:r>
              <a:rPr lang="en-US" altLang="en-US" sz="1354" dirty="0"/>
              <a:t>2221 </a:t>
            </a:r>
            <a:r>
              <a:rPr lang="en-US" altLang="en-US" sz="1354" dirty="0" err="1"/>
              <a:t>Brookhollow</a:t>
            </a:r>
            <a:r>
              <a:rPr lang="en-US" altLang="en-US" sz="1354" dirty="0"/>
              <a:t> Plaza </a:t>
            </a:r>
            <a:r>
              <a:rPr lang="en-US" altLang="en-US" sz="1354" dirty="0" err="1"/>
              <a:t>Dr</a:t>
            </a:r>
            <a:r>
              <a:rPr lang="en-US" altLang="en-US" sz="1354" dirty="0"/>
              <a:t>, Arlington</a:t>
            </a:r>
            <a:br>
              <a:rPr lang="en-US" altLang="en-US" sz="1354" dirty="0"/>
            </a:br>
            <a:r>
              <a:rPr lang="en-US" altLang="en-US" sz="1354" dirty="0"/>
              <a:t>(817) 649-3336</a:t>
            </a:r>
            <a:br>
              <a:rPr lang="en-US" altLang="en-US" sz="1354" dirty="0"/>
            </a:br>
            <a:r>
              <a:rPr lang="en-US" altLang="en-US" sz="1354" dirty="0">
                <a:hlinkClick r:id="rId7"/>
              </a:rPr>
              <a:t>www.ichotelsgroup.com</a:t>
            </a:r>
            <a:endParaRPr lang="en-US" altLang="en-US" sz="1354" dirty="0"/>
          </a:p>
          <a:p>
            <a:pPr>
              <a:spcBef>
                <a:spcPts val="1800"/>
              </a:spcBef>
            </a:pPr>
            <a:r>
              <a:rPr lang="en-US" altLang="en-US" sz="1354" dirty="0"/>
              <a:t>(HS) Hawthorn Suites</a:t>
            </a:r>
            <a:br>
              <a:rPr lang="en-US" altLang="en-US" sz="1354" dirty="0"/>
            </a:br>
            <a:r>
              <a:rPr lang="en-US" altLang="en-US" sz="1354" dirty="0"/>
              <a:t>2401 </a:t>
            </a:r>
            <a:r>
              <a:rPr lang="en-US" altLang="en-US" sz="1354" dirty="0" err="1"/>
              <a:t>Brookhollow</a:t>
            </a:r>
            <a:r>
              <a:rPr lang="en-US" altLang="en-US" sz="1354" dirty="0"/>
              <a:t> Plaza </a:t>
            </a:r>
            <a:r>
              <a:rPr lang="en-US" altLang="en-US" sz="1354" dirty="0" err="1"/>
              <a:t>Dr</a:t>
            </a:r>
            <a:r>
              <a:rPr lang="en-US" altLang="en-US" sz="1354" dirty="0"/>
              <a:t>, Arlington</a:t>
            </a:r>
            <a:br>
              <a:rPr lang="en-US" altLang="en-US" sz="1354" dirty="0"/>
            </a:br>
            <a:r>
              <a:rPr lang="en-US" altLang="en-US" sz="1354" dirty="0"/>
              <a:t>(817) 640-1188</a:t>
            </a:r>
            <a:br>
              <a:rPr lang="en-US" altLang="en-US" sz="1354" dirty="0"/>
            </a:br>
            <a:r>
              <a:rPr lang="en-US" altLang="en-US" sz="1354" dirty="0">
                <a:hlinkClick r:id="rId8"/>
              </a:rPr>
              <a:t>www.wyndhamhotels.com/hawthorn</a:t>
            </a:r>
            <a:endParaRPr lang="en-US" altLang="en-US" sz="1354" dirty="0"/>
          </a:p>
          <a:p>
            <a:pPr>
              <a:spcBef>
                <a:spcPts val="1800"/>
              </a:spcBef>
            </a:pPr>
            <a:r>
              <a:rPr lang="en-US" altLang="en-US" sz="1354" dirty="0"/>
              <a:t> (RI) Residence Inn</a:t>
            </a:r>
            <a:br>
              <a:rPr lang="en-US" altLang="en-US" sz="1354" dirty="0"/>
            </a:br>
            <a:r>
              <a:rPr lang="en-US" altLang="en-US" sz="1354" dirty="0"/>
              <a:t>1050 </a:t>
            </a:r>
            <a:r>
              <a:rPr lang="en-US" altLang="en-US" sz="1354" dirty="0" err="1"/>
              <a:t>Brookhollow</a:t>
            </a:r>
            <a:r>
              <a:rPr lang="en-US" altLang="en-US" sz="1354" dirty="0"/>
              <a:t> Plaza </a:t>
            </a:r>
            <a:r>
              <a:rPr lang="en-US" altLang="en-US" sz="1354" dirty="0" err="1"/>
              <a:t>Dr</a:t>
            </a:r>
            <a:r>
              <a:rPr lang="en-US" altLang="en-US" sz="1354" dirty="0"/>
              <a:t>, Arlington</a:t>
            </a:r>
            <a:br>
              <a:rPr lang="en-US" altLang="en-US" sz="1354" dirty="0"/>
            </a:br>
            <a:r>
              <a:rPr lang="en-US" altLang="en-US" sz="1354" dirty="0"/>
              <a:t>(817) 649-7300</a:t>
            </a:r>
            <a:br>
              <a:rPr lang="en-US" altLang="en-US" sz="1354" dirty="0"/>
            </a:br>
            <a:r>
              <a:rPr lang="en-US" altLang="en-US" sz="1354" dirty="0">
                <a:hlinkClick r:id="rId2"/>
              </a:rPr>
              <a:t>www.marriott.com</a:t>
            </a:r>
            <a:endParaRPr lang="en-US" altLang="en-US" sz="1354" dirty="0"/>
          </a:p>
          <a:p>
            <a:pPr>
              <a:spcBef>
                <a:spcPts val="1800"/>
              </a:spcBef>
            </a:pPr>
            <a:r>
              <a:rPr lang="en-US" altLang="en-US" sz="1354" dirty="0"/>
              <a:t>(WI) Wingate Inn</a:t>
            </a:r>
            <a:br>
              <a:rPr lang="en-US" altLang="en-US" sz="1354" dirty="0"/>
            </a:br>
            <a:r>
              <a:rPr lang="en-US" altLang="en-US" sz="1354" dirty="0"/>
              <a:t>1024 </a:t>
            </a:r>
            <a:r>
              <a:rPr lang="en-US" altLang="en-US" sz="1354" dirty="0" err="1"/>
              <a:t>Brookhollow</a:t>
            </a:r>
            <a:r>
              <a:rPr lang="en-US" altLang="en-US" sz="1354" dirty="0"/>
              <a:t> Plaza </a:t>
            </a:r>
            <a:r>
              <a:rPr lang="en-US" altLang="en-US" sz="1354" dirty="0" err="1"/>
              <a:t>Dr</a:t>
            </a:r>
            <a:r>
              <a:rPr lang="en-US" altLang="en-US" sz="1354" dirty="0"/>
              <a:t>, Arlington</a:t>
            </a:r>
            <a:br>
              <a:rPr lang="en-US" altLang="en-US" sz="1354" dirty="0"/>
            </a:br>
            <a:r>
              <a:rPr lang="en-US" altLang="en-US" sz="1354" dirty="0"/>
              <a:t>(817) 640-8686</a:t>
            </a:r>
            <a:br>
              <a:rPr lang="en-US" altLang="en-US" sz="1354" dirty="0"/>
            </a:br>
            <a:r>
              <a:rPr lang="en-US" altLang="en-US" sz="1354" dirty="0">
                <a:hlinkClick r:id="rId9"/>
              </a:rPr>
              <a:t>www.wingateinns.com</a:t>
            </a:r>
            <a:endParaRPr lang="en-US" altLang="en-US" sz="1354" dirty="0"/>
          </a:p>
          <a:p>
            <a:pPr>
              <a:spcBef>
                <a:spcPts val="1800"/>
              </a:spcBef>
            </a:pPr>
            <a:endParaRPr lang="en-US" altLang="en-US" sz="1354" dirty="0"/>
          </a:p>
        </p:txBody>
      </p:sp>
    </p:spTree>
    <p:extLst>
      <p:ext uri="{BB962C8B-B14F-4D97-AF65-F5344CB8AC3E}">
        <p14:creationId xmlns:p14="http://schemas.microsoft.com/office/powerpoint/2010/main" val="168798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Airline Flight Information</a:t>
            </a:r>
            <a:endParaRPr lang="en-US" dirty="0"/>
          </a:p>
        </p:txBody>
      </p:sp>
      <p:sp>
        <p:nvSpPr>
          <p:cNvPr id="4" name="Content Placeholder 3">
            <a:extLst>
              <a:ext uri="{FF2B5EF4-FFF2-40B4-BE49-F238E27FC236}">
                <a16:creationId xmlns:a16="http://schemas.microsoft.com/office/drawing/2014/main" id="{B5812E06-0F77-4606-84BA-900707E8B3D8}"/>
              </a:ext>
            </a:extLst>
          </p:cNvPr>
          <p:cNvSpPr>
            <a:spLocks noGrp="1"/>
          </p:cNvSpPr>
          <p:nvPr>
            <p:ph sz="quarter" idx="12"/>
          </p:nvPr>
        </p:nvSpPr>
        <p:spPr>
          <a:xfrm>
            <a:off x="810675" y="1288405"/>
            <a:ext cx="2797630" cy="4697489"/>
          </a:xfrm>
          <a:prstGeom prst="rect">
            <a:avLst/>
          </a:prstGeom>
        </p:spPr>
        <p:txBody>
          <a:bodyPr/>
          <a:lstStyle/>
          <a:p>
            <a:pPr>
              <a:spcBef>
                <a:spcPts val="1800"/>
              </a:spcBef>
            </a:pPr>
            <a:r>
              <a:rPr lang="en-US" altLang="en-US" sz="2000" b="1" dirty="0">
                <a:solidFill>
                  <a:schemeClr val="accent1"/>
                </a:solidFill>
              </a:rPr>
              <a:t>American Airlines</a:t>
            </a:r>
            <a:br>
              <a:rPr lang="en-US" altLang="en-US" sz="1600" b="1" dirty="0">
                <a:solidFill>
                  <a:schemeClr val="accent1"/>
                </a:solidFill>
              </a:rPr>
            </a:br>
            <a:r>
              <a:rPr lang="en-US" altLang="en-US" sz="1600" dirty="0">
                <a:hlinkClick r:id="rId2"/>
              </a:rPr>
              <a:t>www.aa.com</a:t>
            </a:r>
            <a:br>
              <a:rPr lang="en-US" altLang="en-US" sz="1600" dirty="0"/>
            </a:br>
            <a:r>
              <a:rPr lang="en-US" altLang="en-US" sz="1600" dirty="0"/>
              <a:t>DFW: (817) 267-2222 </a:t>
            </a:r>
            <a:br>
              <a:rPr lang="en-US" altLang="en-US" sz="1600" dirty="0"/>
            </a:br>
            <a:r>
              <a:rPr lang="en-US" altLang="en-US" sz="1600" dirty="0"/>
              <a:t>Toll Free: 1 (800) 223-5436</a:t>
            </a:r>
            <a:br>
              <a:rPr lang="en-US" altLang="en-US" sz="1600" dirty="0"/>
            </a:br>
            <a:endParaRPr lang="en-US" altLang="en-US" sz="1600" dirty="0"/>
          </a:p>
          <a:p>
            <a:pPr>
              <a:spcBef>
                <a:spcPts val="1800"/>
              </a:spcBef>
            </a:pPr>
            <a:r>
              <a:rPr lang="en-US" altLang="en-US" sz="2000" b="1" dirty="0">
                <a:solidFill>
                  <a:schemeClr val="accent1"/>
                </a:solidFill>
              </a:rPr>
              <a:t>Delta Airlines</a:t>
            </a:r>
            <a:br>
              <a:rPr lang="en-US" altLang="en-US" sz="1600" dirty="0"/>
            </a:br>
            <a:r>
              <a:rPr lang="en-US" altLang="en-US" sz="1600" dirty="0">
                <a:hlinkClick r:id="rId3"/>
              </a:rPr>
              <a:t>www.delta.com</a:t>
            </a:r>
            <a:br>
              <a:rPr lang="en-US" altLang="en-US" sz="1600" dirty="0"/>
            </a:br>
            <a:r>
              <a:rPr lang="en-US" altLang="en-US" sz="1600" dirty="0"/>
              <a:t>DFW: (817) 630-3200</a:t>
            </a:r>
            <a:br>
              <a:rPr lang="en-US" altLang="en-US" sz="1600" dirty="0"/>
            </a:br>
            <a:r>
              <a:rPr lang="en-US" altLang="en-US" sz="1600" dirty="0"/>
              <a:t>Toll Free: 1 (800) 221-1212</a:t>
            </a:r>
            <a:br>
              <a:rPr lang="en-US" altLang="en-US" sz="1600" dirty="0"/>
            </a:br>
            <a:endParaRPr lang="en-US" altLang="en-US" sz="1600" dirty="0"/>
          </a:p>
          <a:p>
            <a:pPr>
              <a:spcBef>
                <a:spcPts val="1800"/>
              </a:spcBef>
            </a:pPr>
            <a:r>
              <a:rPr lang="en-US" altLang="en-US" sz="2000" b="1" dirty="0">
                <a:solidFill>
                  <a:schemeClr val="accent1"/>
                </a:solidFill>
              </a:rPr>
              <a:t>United Airlines</a:t>
            </a:r>
            <a:br>
              <a:rPr lang="en-US" altLang="en-US" sz="1600" dirty="0"/>
            </a:br>
            <a:r>
              <a:rPr lang="en-US" altLang="en-US" sz="1600" dirty="0">
                <a:hlinkClick r:id="rId4"/>
              </a:rPr>
              <a:t>www.united.com</a:t>
            </a:r>
            <a:br>
              <a:rPr lang="en-US" altLang="en-US" sz="1600" dirty="0"/>
            </a:br>
            <a:r>
              <a:rPr lang="en-US" altLang="en-US" sz="1600" dirty="0"/>
              <a:t>Toll Free: 1 (800) 241-6522</a:t>
            </a:r>
          </a:p>
        </p:txBody>
      </p:sp>
      <p:sp>
        <p:nvSpPr>
          <p:cNvPr id="7" name="Text Box 12">
            <a:extLst>
              <a:ext uri="{FF2B5EF4-FFF2-40B4-BE49-F238E27FC236}">
                <a16:creationId xmlns:a16="http://schemas.microsoft.com/office/drawing/2014/main" id="{47A41446-8068-4A48-ACA7-D0BDF93A6F57}"/>
              </a:ext>
            </a:extLst>
          </p:cNvPr>
          <p:cNvSpPr txBox="1">
            <a:spLocks noChangeArrowheads="1"/>
          </p:cNvSpPr>
          <p:nvPr/>
        </p:nvSpPr>
        <p:spPr bwMode="auto">
          <a:xfrm>
            <a:off x="7728835" y="1381432"/>
            <a:ext cx="15183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bg1"/>
                </a:solidFill>
                <a:latin typeface="Arial" charset="0"/>
              </a:defRPr>
            </a:lvl1pPr>
            <a:lvl2pPr marL="742950" indent="-285750">
              <a:defRPr sz="2400" i="1">
                <a:solidFill>
                  <a:schemeClr val="bg1"/>
                </a:solidFill>
                <a:latin typeface="Arial" charset="0"/>
              </a:defRPr>
            </a:lvl2pPr>
            <a:lvl3pPr marL="1143000" indent="-228600">
              <a:defRPr sz="2400" i="1">
                <a:solidFill>
                  <a:schemeClr val="bg1"/>
                </a:solidFill>
                <a:latin typeface="Arial" charset="0"/>
              </a:defRPr>
            </a:lvl3pPr>
            <a:lvl4pPr marL="1600200" indent="-228600">
              <a:defRPr sz="2400" i="1">
                <a:solidFill>
                  <a:schemeClr val="bg1"/>
                </a:solidFill>
                <a:latin typeface="Arial" charset="0"/>
              </a:defRPr>
            </a:lvl4pPr>
            <a:lvl5pPr marL="2057400" indent="-228600">
              <a:defRPr sz="2400" i="1">
                <a:solidFill>
                  <a:schemeClr val="bg1"/>
                </a:solidFill>
                <a:latin typeface="Arial" charset="0"/>
              </a:defRPr>
            </a:lvl5pPr>
            <a:lvl6pPr marL="2514600" indent="-228600" eaLnBrk="0" fontAlgn="base" hangingPunct="0">
              <a:spcBef>
                <a:spcPct val="0"/>
              </a:spcBef>
              <a:spcAft>
                <a:spcPct val="0"/>
              </a:spcAft>
              <a:defRPr sz="2400" i="1">
                <a:solidFill>
                  <a:schemeClr val="bg1"/>
                </a:solidFill>
                <a:latin typeface="Arial" charset="0"/>
              </a:defRPr>
            </a:lvl6pPr>
            <a:lvl7pPr marL="2971800" indent="-228600" eaLnBrk="0" fontAlgn="base" hangingPunct="0">
              <a:spcBef>
                <a:spcPct val="0"/>
              </a:spcBef>
              <a:spcAft>
                <a:spcPct val="0"/>
              </a:spcAft>
              <a:defRPr sz="2400" i="1">
                <a:solidFill>
                  <a:schemeClr val="bg1"/>
                </a:solidFill>
                <a:latin typeface="Arial" charset="0"/>
              </a:defRPr>
            </a:lvl7pPr>
            <a:lvl8pPr marL="3429000" indent="-228600" eaLnBrk="0" fontAlgn="base" hangingPunct="0">
              <a:spcBef>
                <a:spcPct val="0"/>
              </a:spcBef>
              <a:spcAft>
                <a:spcPct val="0"/>
              </a:spcAft>
              <a:defRPr sz="2400" i="1">
                <a:solidFill>
                  <a:schemeClr val="bg1"/>
                </a:solidFill>
                <a:latin typeface="Arial" charset="0"/>
              </a:defRPr>
            </a:lvl8pPr>
            <a:lvl9pPr marL="3886200" indent="-228600" eaLnBrk="0" fontAlgn="base" hangingPunct="0">
              <a:spcBef>
                <a:spcPct val="0"/>
              </a:spcBef>
              <a:spcAft>
                <a:spcPct val="0"/>
              </a:spcAft>
              <a:defRPr sz="2400" i="1">
                <a:solidFill>
                  <a:schemeClr val="bg1"/>
                </a:solidFill>
                <a:latin typeface="Arial" charset="0"/>
              </a:defRPr>
            </a:lvl9pPr>
          </a:lstStyle>
          <a:p>
            <a:r>
              <a:rPr lang="en-US" altLang="en-US" sz="2000" b="1" i="0" dirty="0">
                <a:solidFill>
                  <a:schemeClr val="accent1"/>
                </a:solidFill>
                <a:latin typeface="+mn-lt"/>
              </a:rPr>
              <a:t>DFW Airport</a:t>
            </a:r>
          </a:p>
        </p:txBody>
      </p:sp>
      <p:pic>
        <p:nvPicPr>
          <p:cNvPr id="8" name="Picture 7">
            <a:extLst>
              <a:ext uri="{FF2B5EF4-FFF2-40B4-BE49-F238E27FC236}">
                <a16:creationId xmlns:a16="http://schemas.microsoft.com/office/drawing/2014/main" id="{A8A92D57-C7B6-49ED-B5B1-F90E242BAB3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56051" y="1362269"/>
            <a:ext cx="3918630" cy="4568441"/>
          </a:xfrm>
          <a:prstGeom prst="rect">
            <a:avLst/>
          </a:prstGeom>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38D38F06-7F8C-453A-95AA-5868B731F830}"/>
              </a:ext>
            </a:extLst>
          </p:cNvPr>
          <p:cNvGrpSpPr/>
          <p:nvPr/>
        </p:nvGrpSpPr>
        <p:grpSpPr>
          <a:xfrm>
            <a:off x="6787105" y="1935475"/>
            <a:ext cx="4470844" cy="3819436"/>
            <a:chOff x="7374563" y="1935475"/>
            <a:chExt cx="4470844" cy="3819436"/>
          </a:xfrm>
          <a:effectLst>
            <a:outerShdw blurRad="50800" dist="38100" dir="2700000" algn="tl" rotWithShape="0">
              <a:prstClr val="black">
                <a:alpha val="40000"/>
              </a:prstClr>
            </a:outerShdw>
          </a:effectLst>
        </p:grpSpPr>
        <p:pic>
          <p:nvPicPr>
            <p:cNvPr id="23" name="Picture 22">
              <a:extLst>
                <a:ext uri="{FF2B5EF4-FFF2-40B4-BE49-F238E27FC236}">
                  <a16:creationId xmlns:a16="http://schemas.microsoft.com/office/drawing/2014/main" id="{787580AE-D5DC-441B-9EF8-464647D644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74563" y="4560043"/>
              <a:ext cx="2187816" cy="1194868"/>
            </a:xfrm>
            <a:prstGeom prst="rect">
              <a:avLst/>
            </a:prstGeom>
          </p:spPr>
        </p:pic>
        <p:pic>
          <p:nvPicPr>
            <p:cNvPr id="25" name="Picture 24">
              <a:extLst>
                <a:ext uri="{FF2B5EF4-FFF2-40B4-BE49-F238E27FC236}">
                  <a16:creationId xmlns:a16="http://schemas.microsoft.com/office/drawing/2014/main" id="{5B22E79F-1C57-4FC2-9295-3A181EC58A1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9657592" y="2591916"/>
              <a:ext cx="2187815" cy="1202654"/>
            </a:xfrm>
            <a:prstGeom prst="rect">
              <a:avLst/>
            </a:prstGeom>
          </p:spPr>
        </p:pic>
        <p:pic>
          <p:nvPicPr>
            <p:cNvPr id="27" name="Picture 26">
              <a:extLst>
                <a:ext uri="{FF2B5EF4-FFF2-40B4-BE49-F238E27FC236}">
                  <a16:creationId xmlns:a16="http://schemas.microsoft.com/office/drawing/2014/main" id="{B0577EA4-C879-43DA-91BD-98503B62E3C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74563" y="3250634"/>
              <a:ext cx="2187815" cy="1196717"/>
            </a:xfrm>
            <a:prstGeom prst="rect">
              <a:avLst/>
            </a:prstGeom>
          </p:spPr>
        </p:pic>
        <p:pic>
          <p:nvPicPr>
            <p:cNvPr id="29" name="Picture 28">
              <a:extLst>
                <a:ext uri="{FF2B5EF4-FFF2-40B4-BE49-F238E27FC236}">
                  <a16:creationId xmlns:a16="http://schemas.microsoft.com/office/drawing/2014/main" id="{8A283989-2E56-4B33-9900-694CF7D57E2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74902" y="1935475"/>
              <a:ext cx="2187476" cy="1200377"/>
            </a:xfrm>
            <a:prstGeom prst="rect">
              <a:avLst/>
            </a:prstGeom>
          </p:spPr>
        </p:pic>
        <p:pic>
          <p:nvPicPr>
            <p:cNvPr id="31" name="Picture 30">
              <a:extLst>
                <a:ext uri="{FF2B5EF4-FFF2-40B4-BE49-F238E27FC236}">
                  <a16:creationId xmlns:a16="http://schemas.microsoft.com/office/drawing/2014/main" id="{A80B29C2-77A4-4295-818D-BB22BEF4377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57592" y="3903415"/>
              <a:ext cx="2187815" cy="1200563"/>
            </a:xfrm>
            <a:prstGeom prst="rect">
              <a:avLst/>
            </a:prstGeom>
          </p:spPr>
        </p:pic>
      </p:grpSp>
    </p:spTree>
    <p:extLst>
      <p:ext uri="{BB962C8B-B14F-4D97-AF65-F5344CB8AC3E}">
        <p14:creationId xmlns:p14="http://schemas.microsoft.com/office/powerpoint/2010/main" val="373516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dirty="0"/>
              <a:t>Car Rental – D/FW Airport</a:t>
            </a:r>
          </a:p>
        </p:txBody>
      </p:sp>
      <p:pic>
        <p:nvPicPr>
          <p:cNvPr id="9" name="Picture 8">
            <a:extLst>
              <a:ext uri="{FF2B5EF4-FFF2-40B4-BE49-F238E27FC236}">
                <a16:creationId xmlns:a16="http://schemas.microsoft.com/office/drawing/2014/main" id="{577455C7-1059-4F93-ADA8-24813DD4A97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32348" y="534350"/>
            <a:ext cx="2969920" cy="5423623"/>
          </a:xfrm>
          <a:prstGeom prst="rect">
            <a:avLst/>
          </a:prstGeom>
        </p:spPr>
      </p:pic>
      <p:pic>
        <p:nvPicPr>
          <p:cNvPr id="11" name="Picture 10">
            <a:extLst>
              <a:ext uri="{FF2B5EF4-FFF2-40B4-BE49-F238E27FC236}">
                <a16:creationId xmlns:a16="http://schemas.microsoft.com/office/drawing/2014/main" id="{6A5E37E2-FFA5-4BE8-A5DE-909BF829DB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123" y="1194295"/>
            <a:ext cx="2579012" cy="1522076"/>
          </a:xfrm>
          <a:prstGeom prst="rect">
            <a:avLst/>
          </a:prstGeom>
        </p:spPr>
      </p:pic>
      <p:pic>
        <p:nvPicPr>
          <p:cNvPr id="13" name="Picture 12">
            <a:extLst>
              <a:ext uri="{FF2B5EF4-FFF2-40B4-BE49-F238E27FC236}">
                <a16:creationId xmlns:a16="http://schemas.microsoft.com/office/drawing/2014/main" id="{F979DE8B-35D3-4624-A74B-FF6AACC322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26398" y="1346604"/>
            <a:ext cx="2645749" cy="1217458"/>
          </a:xfrm>
          <a:prstGeom prst="rect">
            <a:avLst/>
          </a:prstGeom>
        </p:spPr>
      </p:pic>
      <p:pic>
        <p:nvPicPr>
          <p:cNvPr id="15" name="Picture 14">
            <a:extLst>
              <a:ext uri="{FF2B5EF4-FFF2-40B4-BE49-F238E27FC236}">
                <a16:creationId xmlns:a16="http://schemas.microsoft.com/office/drawing/2014/main" id="{1C1FBF0E-ED0C-4AE9-B1C4-6965193770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1888" y="2808179"/>
            <a:ext cx="2463482" cy="853713"/>
          </a:xfrm>
          <a:prstGeom prst="rect">
            <a:avLst/>
          </a:prstGeom>
        </p:spPr>
      </p:pic>
      <p:pic>
        <p:nvPicPr>
          <p:cNvPr id="17" name="Picture 16">
            <a:extLst>
              <a:ext uri="{FF2B5EF4-FFF2-40B4-BE49-F238E27FC236}">
                <a16:creationId xmlns:a16="http://schemas.microsoft.com/office/drawing/2014/main" id="{7EA37455-9A57-4DF7-8B92-DA99A8E1EB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82827" y="2505396"/>
            <a:ext cx="3932891" cy="1459278"/>
          </a:xfrm>
          <a:prstGeom prst="rect">
            <a:avLst/>
          </a:prstGeom>
        </p:spPr>
      </p:pic>
      <p:pic>
        <p:nvPicPr>
          <p:cNvPr id="19" name="Picture 18">
            <a:extLst>
              <a:ext uri="{FF2B5EF4-FFF2-40B4-BE49-F238E27FC236}">
                <a16:creationId xmlns:a16="http://schemas.microsoft.com/office/drawing/2014/main" id="{22309099-6817-4EA1-B82C-BC7515F3CB6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53748" t="33208" r="3646" b="31154"/>
          <a:stretch/>
        </p:blipFill>
        <p:spPr>
          <a:xfrm>
            <a:off x="512136" y="3808087"/>
            <a:ext cx="2862986" cy="996213"/>
          </a:xfrm>
          <a:prstGeom prst="rect">
            <a:avLst/>
          </a:prstGeom>
        </p:spPr>
      </p:pic>
      <p:pic>
        <p:nvPicPr>
          <p:cNvPr id="21" name="Picture 20">
            <a:extLst>
              <a:ext uri="{FF2B5EF4-FFF2-40B4-BE49-F238E27FC236}">
                <a16:creationId xmlns:a16="http://schemas.microsoft.com/office/drawing/2014/main" id="{837DFF49-154A-4A3E-8146-0CDC043BED9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98236" y="3955986"/>
            <a:ext cx="3502072" cy="700414"/>
          </a:xfrm>
          <a:prstGeom prst="rect">
            <a:avLst/>
          </a:prstGeom>
        </p:spPr>
      </p:pic>
      <p:pic>
        <p:nvPicPr>
          <p:cNvPr id="23" name="Picture 22">
            <a:extLst>
              <a:ext uri="{FF2B5EF4-FFF2-40B4-BE49-F238E27FC236}">
                <a16:creationId xmlns:a16="http://schemas.microsoft.com/office/drawing/2014/main" id="{502375E8-B914-4330-A9EB-3D173367A77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69977" y="4938707"/>
            <a:ext cx="2747305" cy="1092127"/>
          </a:xfrm>
          <a:prstGeom prst="rect">
            <a:avLst/>
          </a:prstGeom>
        </p:spPr>
      </p:pic>
      <p:pic>
        <p:nvPicPr>
          <p:cNvPr id="25" name="Picture 24">
            <a:extLst>
              <a:ext uri="{FF2B5EF4-FFF2-40B4-BE49-F238E27FC236}">
                <a16:creationId xmlns:a16="http://schemas.microsoft.com/office/drawing/2014/main" id="{C25C6D49-078C-4129-A834-6CF20A38636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28337" y="5074964"/>
            <a:ext cx="2841870" cy="819612"/>
          </a:xfrm>
          <a:prstGeom prst="rect">
            <a:avLst/>
          </a:prstGeom>
        </p:spPr>
      </p:pic>
    </p:spTree>
    <p:extLst>
      <p:ext uri="{BB962C8B-B14F-4D97-AF65-F5344CB8AC3E}">
        <p14:creationId xmlns:p14="http://schemas.microsoft.com/office/powerpoint/2010/main" val="1061764190"/>
      </p:ext>
    </p:extLst>
  </p:cSld>
  <p:clrMapOvr>
    <a:masterClrMapping/>
  </p:clrMapOvr>
</p:sld>
</file>

<file path=ppt/theme/theme1.xml><?xml version="1.0" encoding="utf-8"?>
<a:theme xmlns:a="http://schemas.openxmlformats.org/drawingml/2006/main" name="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PPTX" id="{5F09EA83-9AEC-4857-AC14-D0B7CAC17FED}" vid="{ABD7E0D0-260C-4059-8430-9005EA43B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2" ma:contentTypeDescription="Create a new document." ma:contentTypeScope="" ma:versionID="48900e67c0d0066448a8529c3e1c1e65">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7935dc6e203849a374f4e7dc4c1c3403"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For Official Use Only"/>
                    <xsd:enumeration value="NATO Restricted"/>
                    <xsd:enumeration value="UK OFFICIAL"/>
                    <xsd:enumeration value="UK OFFICIAL-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1bd46e-921f-4b2f-94f6-3f9bfcdede32">
      <Value>34</Value>
      <Value>33</Value>
      <Value>32</Value>
    </TaxCatchAll>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fdd97a65-f75e-49d0-985b-95654da0a884</TermId>
        </TermInfo>
        <TermInfo xmlns="http://schemas.microsoft.com/office/infopath/2007/PartnerControls">
          <TermName xmlns="http://schemas.microsoft.com/office/infopath/2007/PartnerControls">template</TermName>
          <TermId xmlns="http://schemas.microsoft.com/office/infopath/2007/PartnerControls">aa6d2b24-3068-464c-b8a1-9c0912f06071</TermId>
        </TermInfo>
        <TermInfo xmlns="http://schemas.microsoft.com/office/infopath/2007/PartnerControls">
          <TermName xmlns="http://schemas.microsoft.com/office/infopath/2007/PartnerControls">Official</TermName>
          <TermId xmlns="http://schemas.microsoft.com/office/infopath/2007/PartnerControls">cf27d6ae-165f-4fd4-82df-b359670c06e5</TermId>
        </TermInfo>
      </Terms>
    </TaxKeywordTaxHTField>
    <SIPLabel_OCI xmlns="661bd46e-921f-4b2f-94f6-3f9bfcdede32" xsi:nil="true"/>
    <Info xmlns="1042a8a7-e606-4d6a-9cd6-c2fbda9658e7">Blue background on title &amp; end slides</Info>
    <SIPLabel_ECICountry xmlns="661bd46e-921f-4b2f-94f6-3f9bfcdede32"/>
    <SIPLabel xmlns="661bd46e-921f-4b2f-94f6-3f9bfcdede32">
      <Value>Unrestricted</Value>
    </SIPLabel>
  </documentManagement>
</p:properties>
</file>

<file path=customXml/itemProps1.xml><?xml version="1.0" encoding="utf-8"?>
<ds:datastoreItem xmlns:ds="http://schemas.openxmlformats.org/officeDocument/2006/customXml" ds:itemID="{C66939EC-D0B0-4FCE-ACE8-B16456A0E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D910FE-BA35-46CD-9006-7B6EAFC62712}">
  <ds:schemaRefs>
    <ds:schemaRef ds:uri="http://schemas.microsoft.com/sharepoint/v3/contenttype/forms"/>
  </ds:schemaRefs>
</ds:datastoreItem>
</file>

<file path=customXml/itemProps3.xml><?xml version="1.0" encoding="utf-8"?>
<ds:datastoreItem xmlns:ds="http://schemas.openxmlformats.org/officeDocument/2006/customXml" ds:itemID="{4099D200-8C76-4381-B149-0ABAA83066DA}">
  <ds:schemaRefs>
    <ds:schemaRef ds:uri="http://purl.org/dc/dcmitype/"/>
    <ds:schemaRef ds:uri="http://purl.org/dc/terms/"/>
    <ds:schemaRef ds:uri="661bd46e-921f-4b2f-94f6-3f9bfcdede32"/>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042a8a7-e606-4d6a-9cd6-c2fbda9658e7"/>
  </ds:schemaRefs>
</ds:datastoreItem>
</file>

<file path=docProps/app.xml><?xml version="1.0" encoding="utf-8"?>
<Properties xmlns="http://schemas.openxmlformats.org/officeDocument/2006/extended-properties" xmlns:vt="http://schemas.openxmlformats.org/officeDocument/2006/docPropsVTypes">
  <Template/>
  <TotalTime>540</TotalTime>
  <Words>261</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Agency FB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Jean E (US)</dc:creator>
  <cp:keywords>, , , , , , , , , template; Official; PowerPoint</cp:keywords>
  <cp:lastModifiedBy>Hannah B. Stone</cp:lastModifiedBy>
  <cp:revision>73</cp:revision>
  <dcterms:created xsi:type="dcterms:W3CDTF">2017-06-29T19:00:07Z</dcterms:created>
  <dcterms:modified xsi:type="dcterms:W3CDTF">2018-01-23T23:06:41Z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32;#PowerPoint|fdd97a65-f75e-49d0-985b-95654da0a884;#33;#template|aa6d2b24-3068-464c-b8a1-9c0912f06071;#34;#Official|cf27d6ae-165f-4fd4-82df-b359670c06e5</vt:lpwstr>
  </property>
  <property fmtid="{D5CDD505-2E9C-101B-9397-08002B2CF9AE}" pid="4" name="LM SIP Document Sensitivity">
    <vt:lpwstr/>
  </property>
  <property fmtid="{D5CDD505-2E9C-101B-9397-08002B2CF9AE}" pid="5" name="Document Author">
    <vt:lpwstr>ACCT02\stoneh2</vt:lpwstr>
  </property>
  <property fmtid="{D5CDD505-2E9C-101B-9397-08002B2CF9AE}" pid="6" name="Document Sensitivity">
    <vt:lpwstr>1</vt:lpwstr>
  </property>
  <property fmtid="{D5CDD505-2E9C-101B-9397-08002B2CF9AE}" pid="7" name="ThirdParty">
    <vt:lpwstr/>
  </property>
  <property fmtid="{D5CDD505-2E9C-101B-9397-08002B2CF9AE}" pid="8" name="OCI Restriction">
    <vt:bool>false</vt:bool>
  </property>
  <property fmtid="{D5CDD505-2E9C-101B-9397-08002B2CF9AE}" pid="9" name="OCI Additional Info">
    <vt:lpwstr/>
  </property>
  <property fmtid="{D5CDD505-2E9C-101B-9397-08002B2CF9AE}" pid="10" name="Allow Header Overwrite">
    <vt:bool>true</vt:bool>
  </property>
  <property fmtid="{D5CDD505-2E9C-101B-9397-08002B2CF9AE}" pid="11" name="Allow Footer Overwrite">
    <vt:bool>true</vt:bool>
  </property>
  <property fmtid="{D5CDD505-2E9C-101B-9397-08002B2CF9AE}" pid="12" name="Multiple Selected">
    <vt:lpwstr>-1</vt:lpwstr>
  </property>
  <property fmtid="{D5CDD505-2E9C-101B-9397-08002B2CF9AE}" pid="13" name="SIPLongWording">
    <vt:lpwstr/>
  </property>
  <property fmtid="{D5CDD505-2E9C-101B-9397-08002B2CF9AE}" pid="14" name="checkedProgramsCount">
    <vt:i4>0</vt:i4>
  </property>
  <property fmtid="{D5CDD505-2E9C-101B-9397-08002B2CF9AE}" pid="15" name="ExpCountry">
    <vt:lpwstr/>
  </property>
</Properties>
</file>