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10" r:id="rId5"/>
    <p:sldId id="311" r:id="rId6"/>
    <p:sldId id="313" r:id="rId7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A6"/>
    <a:srgbClr val="1F497D"/>
    <a:srgbClr val="E6E6E6"/>
    <a:srgbClr val="E6BC46"/>
    <a:srgbClr val="F4E2AE"/>
    <a:srgbClr val="D6DDAB"/>
    <a:srgbClr val="BBC773"/>
    <a:srgbClr val="82B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15" autoAdjust="0"/>
  </p:normalViewPr>
  <p:slideViewPr>
    <p:cSldViewPr snapToGrid="0">
      <p:cViewPr varScale="1">
        <p:scale>
          <a:sx n="130" d="100"/>
          <a:sy n="130" d="100"/>
        </p:scale>
        <p:origin x="10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814" y="-114"/>
      </p:cViewPr>
      <p:guideLst>
        <p:guide orient="horz" pos="2908"/>
        <p:guide pos="218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77374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86263"/>
            <a:ext cx="5086350" cy="415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17" tIns="44906" rIns="91417" bIns="44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5325"/>
            <a:ext cx="4616450" cy="3462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405480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 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 descr="LM_Logo_notag_wh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145088" y="220663"/>
            <a:ext cx="3676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lide 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64468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BE4DF355-8D2B-47DA-BC8A-87ED8B9527CD}" type="slidenum">
              <a:rPr lang="en-US" sz="800" b="0">
                <a:solidFill>
                  <a:schemeClr val="bg2"/>
                </a:solidFill>
                <a:latin typeface="Arial" pitchFamily="-112" charset="0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chemeClr val="accent1"/>
              </a:solidFill>
              <a:latin typeface="Arial" pitchFamily="-112" charset="0"/>
            </a:endParaRPr>
          </a:p>
        </p:txBody>
      </p:sp>
      <p:pic>
        <p:nvPicPr>
          <p:cNvPr id="5" name="Picture 4" descr="lmSTAR white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4525" y="185738"/>
            <a:ext cx="1939925" cy="823912"/>
          </a:xfrm>
          <a:prstGeom prst="rect">
            <a:avLst/>
          </a:prstGeom>
          <a:effectLst>
            <a:outerShdw blurRad="88900" dir="2700000" algn="ctr" rotWithShape="0">
              <a:srgbClr val="000000"/>
            </a:outerShdw>
          </a:effectLst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314" y="2830903"/>
            <a:ext cx="8316686" cy="818072"/>
          </a:xfrm>
          <a:effectLst>
            <a:outerShdw blurRad="88900" dir="2700000" algn="ctr" rotWithShape="0">
              <a:srgbClr val="000000"/>
            </a:outerShdw>
          </a:effectLst>
        </p:spPr>
        <p:txBody>
          <a:bodyPr/>
          <a:lstStyle>
            <a:lvl1pPr algn="l" defTabSz="877888">
              <a:defRPr sz="4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GT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7312025" cy="531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95338" y="1998663"/>
            <a:ext cx="7553325" cy="19716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ast slide 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mSTAR white.wm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1863" y="2151063"/>
            <a:ext cx="7132637" cy="3027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op banner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446838" y="65389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  <a:defRPr/>
            </a:pPr>
            <a:fld id="{8564834C-03D2-40F5-8085-A4BCCA55A1BA}" type="slidenum">
              <a:rPr lang="en-US" sz="800" b="0">
                <a:solidFill>
                  <a:schemeClr val="bg2"/>
                </a:solidFill>
                <a:latin typeface="Arial" pitchFamily="-112" charset="0"/>
              </a:rPr>
              <a:pPr algn="r" defTabSz="887413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b="0" dirty="0">
              <a:solidFill>
                <a:schemeClr val="accent1"/>
              </a:solidFill>
              <a:latin typeface="Arial" pitchFamily="-112" charset="0"/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0"/>
            <a:ext cx="7312025" cy="1233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88900" dir="2700000" algn="tl" rotWithShape="0">
              <a:prstClr val="black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3075" y="1998663"/>
            <a:ext cx="7553325" cy="199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1" name="Picture 10" descr="lmSTAR white.wmf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994525" y="185738"/>
            <a:ext cx="1939925" cy="823912"/>
          </a:xfrm>
          <a:prstGeom prst="rect">
            <a:avLst/>
          </a:prstGeom>
          <a:effectLst>
            <a:outerShdw blurRad="88900" dir="2700000" algn="ctr" rotWithShape="0">
              <a:srgbClr val="000000"/>
            </a:outerShdw>
          </a:effectLst>
        </p:spPr>
      </p:pic>
      <p:sp>
        <p:nvSpPr>
          <p:cNvPr id="9" name="Rectangle 8"/>
          <p:cNvSpPr/>
          <p:nvPr userDrawn="1"/>
        </p:nvSpPr>
        <p:spPr bwMode="auto">
          <a:xfrm>
            <a:off x="0" y="1187450"/>
            <a:ext cx="9144000" cy="444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-112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1" r:id="rId3"/>
    <p:sldLayoutId id="2147483712" r:id="rId4"/>
    <p:sldLayoutId id="2147483715" r:id="rId5"/>
  </p:sldLayoutIdLst>
  <p:hf sldNum="0" hdr="0" dt="0"/>
  <p:txStyles>
    <p:titleStyle>
      <a:lvl1pPr algn="l" defTabSz="8874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pitchFamily="-112" charset="0"/>
        </a:defRPr>
      </a:lvl9pPr>
    </p:titleStyle>
    <p:bodyStyle>
      <a:lvl1pPr marL="222250" indent="-22225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275DA6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rgbClr val="275DA6"/>
          </a:solidFill>
          <a:latin typeface="+mn-lt"/>
          <a:ea typeface="ＭＳ Ｐゴシック" pitchFamily="-112" charset="-128"/>
          <a:cs typeface="ＭＳ Ｐゴシック"/>
        </a:defRPr>
      </a:lvl2pPr>
      <a:lvl3pPr marL="998538" indent="-268288" algn="l" defTabSz="8874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275DA6"/>
          </a:solidFill>
          <a:latin typeface="+mn-lt"/>
          <a:ea typeface="ＭＳ Ｐゴシック" pitchFamily="-112" charset="-128"/>
          <a:cs typeface="ＭＳ Ｐゴシック"/>
        </a:defRPr>
      </a:lvl3pPr>
      <a:lvl4pPr marL="1550988" indent="-222250" algn="l" defTabSz="887413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275DA6"/>
          </a:solidFill>
          <a:latin typeface="+mn-lt"/>
          <a:ea typeface="ＭＳ Ｐゴシック" pitchFamily="-112" charset="-128"/>
          <a:cs typeface="ＭＳ Ｐゴシック"/>
        </a:defRPr>
      </a:lvl4pPr>
      <a:lvl5pPr marL="1993900" indent="-222250" algn="l" defTabSz="887413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275DA6"/>
          </a:solidFill>
          <a:latin typeface="+mn-lt"/>
          <a:ea typeface="ＭＳ Ｐゴシック" pitchFamily="-112" charset="-128"/>
          <a:cs typeface="ＭＳ Ｐゴシック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168525"/>
            <a:ext cx="7635875" cy="205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Lockheed Martin TLS</a:t>
            </a:r>
            <a:br>
              <a:rPr lang="en-US" dirty="0" smtClean="0"/>
            </a:br>
            <a:r>
              <a:rPr lang="en-US" dirty="0" smtClean="0"/>
              <a:t>Visitor Maps &amp; Directions</a:t>
            </a:r>
            <a:br>
              <a:rPr lang="en-US" dirty="0" smtClean="0"/>
            </a:br>
            <a:r>
              <a:rPr lang="en-US" dirty="0" smtClean="0"/>
              <a:t>Orlando, FL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Orlando Metro Area</a:t>
            </a:r>
            <a:endParaRPr lang="en-US" dirty="0"/>
          </a:p>
        </p:txBody>
      </p:sp>
      <p:pic>
        <p:nvPicPr>
          <p:cNvPr id="6147" name="Picture 3" descr="sm-Orlando Local Area 11x17-2010-01.jpg"/>
          <p:cNvPicPr>
            <a:picLocks noChangeAspect="1"/>
          </p:cNvPicPr>
          <p:nvPr/>
        </p:nvPicPr>
        <p:blipFill>
          <a:blip r:embed="rId2"/>
          <a:srcRect t="6860"/>
          <a:stretch>
            <a:fillRect/>
          </a:stretch>
        </p:blipFill>
        <p:spPr bwMode="auto">
          <a:xfrm>
            <a:off x="142875" y="1292225"/>
            <a:ext cx="865505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7245350" y="4489450"/>
            <a:ext cx="1195388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500" i="1">
                <a:solidFill>
                  <a:srgbClr val="275DA6"/>
                </a:solidFill>
              </a:rPr>
              <a:t>Training and Logistics Solutions</a:t>
            </a:r>
          </a:p>
          <a:p>
            <a:pPr algn="ctr" eaLnBrk="0" hangingPunct="0"/>
            <a:r>
              <a:rPr lang="en-US" sz="500" i="1">
                <a:solidFill>
                  <a:srgbClr val="275DA6"/>
                </a:solidFill>
              </a:rPr>
              <a:t>100 Global Innovation Circle</a:t>
            </a:r>
          </a:p>
          <a:p>
            <a:pPr algn="ctr" eaLnBrk="0" hangingPunct="0"/>
            <a:r>
              <a:rPr lang="en-US" sz="500" i="1">
                <a:solidFill>
                  <a:srgbClr val="275DA6"/>
                </a:solidFill>
              </a:rPr>
              <a:t>Orlando, FL  32825-5003</a:t>
            </a:r>
          </a:p>
          <a:p>
            <a:pPr algn="ctr" eaLnBrk="0" hangingPunct="0"/>
            <a:r>
              <a:rPr lang="en-US" sz="500" i="1">
                <a:solidFill>
                  <a:srgbClr val="275DA6"/>
                </a:solidFill>
              </a:rPr>
              <a:t>(407) 306-1000</a:t>
            </a:r>
          </a:p>
        </p:txBody>
      </p:sp>
      <p:sp>
        <p:nvSpPr>
          <p:cNvPr id="3" name="Multiply 2"/>
          <p:cNvSpPr/>
          <p:nvPr/>
        </p:nvSpPr>
        <p:spPr bwMode="auto">
          <a:xfrm>
            <a:off x="1422400" y="5181600"/>
            <a:ext cx="1098550" cy="113665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826250" y="3759200"/>
            <a:ext cx="1971675" cy="13144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m-LakeUnderhill Facility 11x17-2010.jpg"/>
          <p:cNvPicPr>
            <a:picLocks noChangeAspect="1"/>
          </p:cNvPicPr>
          <p:nvPr/>
        </p:nvPicPr>
        <p:blipFill rotWithShape="1">
          <a:blip r:embed="rId2"/>
          <a:srcRect l="31308"/>
          <a:stretch/>
        </p:blipFill>
        <p:spPr bwMode="auto">
          <a:xfrm>
            <a:off x="3416538" y="1647825"/>
            <a:ext cx="541972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Global Innovation Campus</a:t>
            </a:r>
          </a:p>
        </p:txBody>
      </p:sp>
      <p:pic>
        <p:nvPicPr>
          <p:cNvPr id="4" name="Picture 3" descr="LUF_aerial_05_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647825"/>
            <a:ext cx="2862263" cy="1811338"/>
          </a:xfrm>
          <a:prstGeom prst="rect">
            <a:avLst/>
          </a:prstGeom>
          <a:ln>
            <a:solidFill>
              <a:srgbClr val="1F49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Line 653"/>
          <p:cNvSpPr>
            <a:spLocks noChangeShapeType="1"/>
          </p:cNvSpPr>
          <p:nvPr/>
        </p:nvSpPr>
        <p:spPr bwMode="auto">
          <a:xfrm>
            <a:off x="3715873" y="2967292"/>
            <a:ext cx="379394" cy="733038"/>
          </a:xfrm>
          <a:prstGeom prst="line">
            <a:avLst/>
          </a:prstGeom>
          <a:noFill/>
          <a:ln w="76200" cmpd="tri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Isosceles Triangle 7"/>
          <p:cNvSpPr/>
          <p:nvPr/>
        </p:nvSpPr>
        <p:spPr bwMode="auto">
          <a:xfrm rot="9570415">
            <a:off x="3651806" y="2902948"/>
            <a:ext cx="223913" cy="159712"/>
          </a:xfrm>
          <a:prstGeom prst="triangle">
            <a:avLst>
              <a:gd name="adj" fmla="val 5461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Isosceles Triangle 11"/>
          <p:cNvSpPr/>
          <p:nvPr/>
        </p:nvSpPr>
        <p:spPr bwMode="auto">
          <a:xfrm rot="9570415">
            <a:off x="3736971" y="3179799"/>
            <a:ext cx="223913" cy="159712"/>
          </a:xfrm>
          <a:prstGeom prst="triangle">
            <a:avLst>
              <a:gd name="adj" fmla="val 5461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Isosceles Triangle 12"/>
          <p:cNvSpPr/>
          <p:nvPr/>
        </p:nvSpPr>
        <p:spPr bwMode="auto">
          <a:xfrm rot="8374571">
            <a:off x="3868464" y="3427186"/>
            <a:ext cx="223913" cy="159712"/>
          </a:xfrm>
          <a:prstGeom prst="triangle">
            <a:avLst>
              <a:gd name="adj" fmla="val 5461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4129087" y="3753645"/>
            <a:ext cx="300542" cy="251916"/>
          </a:xfrm>
          <a:prstGeom prst="ellipse">
            <a:avLst/>
          </a:prstGeom>
          <a:noFill/>
          <a:ln w="38100" cap="flat" cmpd="sng" algn="ctr">
            <a:solidFill>
              <a:srgbClr val="275D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 rot="7947747">
            <a:off x="4058248" y="3674351"/>
            <a:ext cx="223913" cy="166714"/>
          </a:xfrm>
          <a:prstGeom prst="triangle">
            <a:avLst>
              <a:gd name="adj" fmla="val 54610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416537" y="4201019"/>
            <a:ext cx="1624012" cy="540030"/>
            <a:chOff x="3324231" y="4859533"/>
            <a:chExt cx="1624012" cy="540030"/>
          </a:xfrm>
        </p:grpSpPr>
        <p:sp>
          <p:nvSpPr>
            <p:cNvPr id="16" name="AutoShape 583"/>
            <p:cNvSpPr>
              <a:spLocks noChangeArrowheads="1"/>
            </p:cNvSpPr>
            <p:nvPr/>
          </p:nvSpPr>
          <p:spPr bwMode="auto">
            <a:xfrm>
              <a:off x="3462219" y="4859533"/>
              <a:ext cx="1348036" cy="460847"/>
            </a:xfrm>
            <a:prstGeom prst="wedgeRoundRectCallout">
              <a:avLst>
                <a:gd name="adj1" fmla="val -3294"/>
                <a:gd name="adj2" fmla="val -103920"/>
                <a:gd name="adj3" fmla="val 16667"/>
              </a:avLst>
            </a:prstGeom>
            <a:solidFill>
              <a:srgbClr val="000099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92188"/>
              <a:endParaRPr lang="en-US"/>
            </a:p>
          </p:txBody>
        </p:sp>
        <p:sp>
          <p:nvSpPr>
            <p:cNvPr id="21" name="Text Box 584"/>
            <p:cNvSpPr txBox="1">
              <a:spLocks noChangeArrowheads="1"/>
            </p:cNvSpPr>
            <p:nvPr/>
          </p:nvSpPr>
          <p:spPr bwMode="auto">
            <a:xfrm>
              <a:off x="3324231" y="4919432"/>
              <a:ext cx="1624012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0" algn="ctr" defTabSz="992188"/>
              <a:r>
                <a:rPr lang="en-US" sz="800" i="1" u="sng" dirty="0" smtClean="0">
                  <a:solidFill>
                    <a:srgbClr val="FFFFFF"/>
                  </a:solidFill>
                </a:rPr>
                <a:t>Enter the</a:t>
              </a:r>
              <a:r>
                <a:rPr lang="en-US" sz="800" i="1" dirty="0" smtClean="0">
                  <a:solidFill>
                    <a:srgbClr val="FFFFFF"/>
                  </a:solidFill>
                </a:rPr>
                <a:t> </a:t>
              </a:r>
              <a:r>
                <a:rPr lang="en-US" sz="800" b="0" i="1" dirty="0" smtClean="0">
                  <a:solidFill>
                    <a:srgbClr val="FFFFFF"/>
                  </a:solidFill>
                </a:rPr>
                <a:t>“</a:t>
              </a:r>
              <a:r>
                <a:rPr lang="en-US" sz="800" b="0" i="1" dirty="0">
                  <a:solidFill>
                    <a:srgbClr val="FFFFFF"/>
                  </a:solidFill>
                </a:rPr>
                <a:t>Vehicle Plaza</a:t>
              </a:r>
              <a:r>
                <a:rPr lang="en-US" sz="800" b="0" i="1" dirty="0" smtClean="0">
                  <a:solidFill>
                    <a:srgbClr val="FFFFFF"/>
                  </a:solidFill>
                </a:rPr>
                <a:t>” at  </a:t>
              </a:r>
              <a:r>
                <a:rPr lang="en-US" sz="1000" i="1" u="sng" dirty="0" smtClean="0">
                  <a:solidFill>
                    <a:srgbClr val="FFFF66"/>
                  </a:solidFill>
                </a:rPr>
                <a:t>Any of the open lanes</a:t>
              </a:r>
              <a:endParaRPr lang="en-US" sz="1000" i="1" u="sng" dirty="0">
                <a:solidFill>
                  <a:srgbClr val="FFFF66"/>
                </a:solidFill>
              </a:endParaRPr>
            </a:p>
            <a:p>
              <a:pPr marL="0" marR="0" lvl="0" indent="0" algn="ctr" defTabSz="992188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Oval 21"/>
          <p:cNvSpPr/>
          <p:nvPr/>
        </p:nvSpPr>
        <p:spPr bwMode="auto">
          <a:xfrm>
            <a:off x="5200522" y="3826370"/>
            <a:ext cx="465339" cy="412343"/>
          </a:xfrm>
          <a:prstGeom prst="ellipse">
            <a:avLst/>
          </a:prstGeom>
          <a:noFill/>
          <a:ln w="38100" cap="flat" cmpd="sng" algn="ctr">
            <a:solidFill>
              <a:srgbClr val="275D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358356" y="3962921"/>
            <a:ext cx="922946" cy="224518"/>
          </a:xfrm>
          <a:custGeom>
            <a:avLst/>
            <a:gdLst>
              <a:gd name="connsiteX0" fmla="*/ 0 w 957129"/>
              <a:gd name="connsiteY0" fmla="*/ 19419 h 224518"/>
              <a:gd name="connsiteX1" fmla="*/ 85458 w 957129"/>
              <a:gd name="connsiteY1" fmla="*/ 36511 h 224518"/>
              <a:gd name="connsiteX2" fmla="*/ 316195 w 957129"/>
              <a:gd name="connsiteY2" fmla="*/ 2328 h 224518"/>
              <a:gd name="connsiteX3" fmla="*/ 640935 w 957129"/>
              <a:gd name="connsiteY3" fmla="*/ 113423 h 224518"/>
              <a:gd name="connsiteX4" fmla="*/ 760576 w 957129"/>
              <a:gd name="connsiteY4" fmla="*/ 190335 h 224518"/>
              <a:gd name="connsiteX5" fmla="*/ 957129 w 957129"/>
              <a:gd name="connsiteY5" fmla="*/ 224518 h 22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129" h="224518">
                <a:moveTo>
                  <a:pt x="0" y="19419"/>
                </a:moveTo>
                <a:cubicBezTo>
                  <a:pt x="16379" y="29389"/>
                  <a:pt x="32759" y="39360"/>
                  <a:pt x="85458" y="36511"/>
                </a:cubicBezTo>
                <a:cubicBezTo>
                  <a:pt x="138157" y="33663"/>
                  <a:pt x="223616" y="-10491"/>
                  <a:pt x="316195" y="2328"/>
                </a:cubicBezTo>
                <a:cubicBezTo>
                  <a:pt x="408775" y="15147"/>
                  <a:pt x="566871" y="82088"/>
                  <a:pt x="640935" y="113423"/>
                </a:cubicBezTo>
                <a:cubicBezTo>
                  <a:pt x="714999" y="144758"/>
                  <a:pt x="707877" y="171819"/>
                  <a:pt x="760576" y="190335"/>
                </a:cubicBezTo>
                <a:cubicBezTo>
                  <a:pt x="813275" y="208851"/>
                  <a:pt x="957129" y="224518"/>
                  <a:pt x="957129" y="224518"/>
                </a:cubicBezTo>
              </a:path>
            </a:pathLst>
          </a:custGeom>
          <a:noFill/>
          <a:ln w="76200" cmpd="tri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831"/>
          <p:cNvSpPr txBox="1">
            <a:spLocks noChangeArrowheads="1"/>
          </p:cNvSpPr>
          <p:nvPr/>
        </p:nvSpPr>
        <p:spPr bwMode="auto">
          <a:xfrm>
            <a:off x="1" y="3811774"/>
            <a:ext cx="3416538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1450" indent="-171450" defTabSz="992188">
              <a:buFont typeface="Wingdings" panose="05000000000000000000" pitchFamily="2" charset="2"/>
              <a:buChar char="Ø"/>
              <a:defRPr/>
            </a:pPr>
            <a:endParaRPr lang="en-US" sz="800" b="1" i="1" u="sng" dirty="0">
              <a:solidFill>
                <a:srgbClr val="000099"/>
              </a:solidFill>
            </a:endParaRPr>
          </a:p>
          <a:p>
            <a:pPr marL="234950" indent="-171450" defTabSz="992188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>
                <a:solidFill>
                  <a:srgbClr val="006600"/>
                </a:solidFill>
              </a:rPr>
              <a:t>Drive onto Lockheed Martin Facility at Rouse Rd &amp; Lake Underhill</a:t>
            </a:r>
          </a:p>
          <a:p>
            <a:pPr marL="234950" indent="-171450" defTabSz="992188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dirty="0" smtClean="0">
                <a:solidFill>
                  <a:srgbClr val="006600"/>
                </a:solidFill>
              </a:rPr>
              <a:t>Enter the </a:t>
            </a:r>
            <a:r>
              <a:rPr lang="en-US" sz="1200" dirty="0">
                <a:solidFill>
                  <a:srgbClr val="006600"/>
                </a:solidFill>
              </a:rPr>
              <a:t>“Vehicle Plaza” at </a:t>
            </a:r>
            <a:r>
              <a:rPr lang="en-US" sz="1200" u="sng" dirty="0" smtClean="0">
                <a:solidFill>
                  <a:srgbClr val="006600"/>
                </a:solidFill>
              </a:rPr>
              <a:t>any of the open lanes.</a:t>
            </a:r>
            <a:endParaRPr lang="en-US" sz="1200" u="sng" dirty="0">
              <a:solidFill>
                <a:srgbClr val="006600"/>
              </a:solidFill>
            </a:endParaRPr>
          </a:p>
          <a:p>
            <a:pPr marL="234950" indent="-171450" defTabSz="992188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u="sng" dirty="0">
                <a:solidFill>
                  <a:srgbClr val="006600"/>
                </a:solidFill>
              </a:rPr>
              <a:t>Stop &amp; Check in </a:t>
            </a:r>
            <a:r>
              <a:rPr lang="en-US" sz="1200" dirty="0">
                <a:solidFill>
                  <a:srgbClr val="006600"/>
                </a:solidFill>
              </a:rPr>
              <a:t>with Security Guard who will grant you access to the facility.</a:t>
            </a:r>
          </a:p>
          <a:p>
            <a:pPr marL="234950" indent="-171450" defTabSz="992188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200" u="sng" dirty="0">
                <a:solidFill>
                  <a:srgbClr val="006600"/>
                </a:solidFill>
              </a:rPr>
              <a:t>Parking</a:t>
            </a:r>
            <a:r>
              <a:rPr lang="en-US" sz="1200" dirty="0">
                <a:solidFill>
                  <a:srgbClr val="006600"/>
                </a:solidFill>
              </a:rPr>
              <a:t> - </a:t>
            </a:r>
            <a:r>
              <a:rPr lang="en-US" sz="1200" dirty="0" smtClean="0">
                <a:solidFill>
                  <a:srgbClr val="006600"/>
                </a:solidFill>
              </a:rPr>
              <a:t>Follow road on the LEFT for </a:t>
            </a:r>
            <a:r>
              <a:rPr lang="en-US" sz="1200" u="sng" dirty="0" smtClean="0">
                <a:solidFill>
                  <a:srgbClr val="006600"/>
                </a:solidFill>
              </a:rPr>
              <a:t>Parking Lot #1</a:t>
            </a:r>
            <a:r>
              <a:rPr lang="en-US" sz="1200" dirty="0" smtClean="0">
                <a:solidFill>
                  <a:srgbClr val="006600"/>
                </a:solidFill>
              </a:rPr>
              <a:t>.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09-al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P_Label_Document xmlns="ca1ee809-fe31-4552-ad78-974ae7dfa253">;#0;#Unrestricted;#True;#;#</SIP_Label_Document>
    <TaxKeywordTaxHTField xmlns="ca1ee809-fe31-4552-ad78-974ae7dfa253">
      <Terms xmlns="http://schemas.microsoft.com/office/infopath/2007/PartnerControls"/>
    </TaxKeywordTaxHTField>
    <TaxCatchAll xmlns="ca1ee809-fe31-4552-ad78-974ae7dfa253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5214DDC69BF14394E6ABBC023E5334" ma:contentTypeVersion="6" ma:contentTypeDescription="Create a new document." ma:contentTypeScope="" ma:versionID="33215f8a97c94400a4d55757daaf516e">
  <xsd:schema xmlns:xsd="http://www.w3.org/2001/XMLSchema" xmlns:xs="http://www.w3.org/2001/XMLSchema" xmlns:p="http://schemas.microsoft.com/office/2006/metadata/properties" xmlns:ns1="http://schemas.microsoft.com/sharepoint/v3" xmlns:ns2="ca1ee809-fe31-4552-ad78-974ae7dfa253" targetNamespace="http://schemas.microsoft.com/office/2006/metadata/properties" ma:root="true" ma:fieldsID="7122a3cbc42c0a01fe5bf52878374a89" ns1:_="" ns2:_="">
    <xsd:import namespace="http://schemas.microsoft.com/sharepoint/v3"/>
    <xsd:import namespace="ca1ee809-fe31-4552-ad78-974ae7dfa253"/>
    <xsd:element name="properties">
      <xsd:complexType>
        <xsd:sequence>
          <xsd:element name="documentManagement">
            <xsd:complexType>
              <xsd:all>
                <xsd:element ref="ns2:SIP_Label_Document"/>
                <xsd:element ref="ns1:AverageRating" minOccurs="0"/>
                <xsd:element ref="ns1:RatingCount" minOccurs="0"/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9" nillable="true" ma:displayName="Rating (0-5)" ma:decimals="2" ma:description="Average value of all the ratings that have been submitted" ma:internalName="Rating_x0020__x0028_0_x002d_5_x0029_" ma:readOnly="true">
      <xsd:simpleType>
        <xsd:restriction base="dms:Number"/>
      </xsd:simpleType>
    </xsd:element>
    <xsd:element name="RatingCount" ma:index="10" nillable="true" ma:displayName="Number of Ratings" ma:decimals="0" ma:description="Number of ratings submitted" ma:internalName="Number_x0020_of_x0020_Rating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ee809-fe31-4552-ad78-974ae7dfa253" elementFormDefault="qualified">
    <xsd:import namespace="http://schemas.microsoft.com/office/2006/documentManagement/types"/>
    <xsd:import namespace="http://schemas.microsoft.com/office/infopath/2007/PartnerControls"/>
    <xsd:element name="SIP_Label_Document" ma:index="8" ma:displayName="Sensitive Information Protection (SIP) Label" ma:internalName="Sensitive_x0020_Information_x0020_Protection_x0020__x0028_SIP_x0029__x0020_Label" ma:readOnly="false">
      <xsd:simpleType>
        <xsd:restriction base="dms:Unknown"/>
      </xsd:simpleType>
    </xsd:element>
    <xsd:element name="TaxKeywordTaxHTField" ma:index="12" nillable="true" ma:taxonomy="true" ma:internalName="TaxKeywordTaxHTField" ma:taxonomyFieldName="Enterprise_x0020_Keywords" ma:displayName="Enterprise Keywords" ma:fieldId="{23f27201-bee3-471e-b2e7-b64fd8b7ca38}" ma:taxonomyMulti="true" ma:sspId="5f68076a-9896-4f70-850d-4130ed0339a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a3261849-13eb-4a5b-85c5-191e66bdf377}" ma:internalName="TaxCatchAll" ma:showField="CatchAllData" ma:web="ca1ee809-fe31-4552-ad78-974ae7dfa2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38177D-D827-4C47-AE6C-C03355988B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B2B52-2674-4F4E-9727-5EF62126EEEC}">
  <ds:schemaRefs>
    <ds:schemaRef ds:uri="http://schemas.microsoft.com/sharepoint/v3"/>
    <ds:schemaRef ds:uri="http://purl.org/dc/elements/1.1/"/>
    <ds:schemaRef ds:uri="http://www.w3.org/XML/1998/namespace"/>
    <ds:schemaRef ds:uri="http://purl.org/dc/dcmitype/"/>
    <ds:schemaRef ds:uri="ca1ee809-fe31-4552-ad78-974ae7dfa253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FB39167-0FDA-4F66-8FC3-1FC318476A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1ee809-fe31-4552-ad78-974ae7dfa2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Template09-alt</Template>
  <TotalTime>2223</TotalTime>
  <Pages>2</Pages>
  <Words>90</Words>
  <Application>Microsoft Office PowerPoint</Application>
  <PresentationFormat>On-screen Show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ＭＳ Ｐゴシック</vt:lpstr>
      <vt:lpstr>Arial</vt:lpstr>
      <vt:lpstr>Wingdings</vt:lpstr>
      <vt:lpstr>Template09-alt</vt:lpstr>
      <vt:lpstr>Lockheed Martin TLS Visitor Maps &amp; Directions Orlando, FL</vt:lpstr>
      <vt:lpstr>Orlando Metro Area</vt:lpstr>
      <vt:lpstr>Global Innovation Campus</vt:lpstr>
    </vt:vector>
  </TitlesOfParts>
  <Company>Lockheed Martin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GTL Visitor Maps</dc:title>
  <dc:creator>neumannp</dc:creator>
  <cp:lastModifiedBy>77324</cp:lastModifiedBy>
  <cp:revision>323</cp:revision>
  <cp:lastPrinted>2009-04-22T19:24:48Z</cp:lastPrinted>
  <dcterms:created xsi:type="dcterms:W3CDTF">2010-08-04T17:54:56Z</dcterms:created>
  <dcterms:modified xsi:type="dcterms:W3CDTF">2016-04-20T16:40:21Z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/>
  </property>
  <property fmtid="{D5CDD505-2E9C-101B-9397-08002B2CF9AE}" pid="3" name="SIPLevel">
    <vt:lpwstr>0</vt:lpwstr>
  </property>
  <property fmtid="{D5CDD505-2E9C-101B-9397-08002B2CF9AE}" pid="4" name="_NewReviewCycle">
    <vt:lpwstr/>
  </property>
  <property fmtid="{D5CDD505-2E9C-101B-9397-08002B2CF9AE}" pid="5" name="ContentTypeId">
    <vt:lpwstr>0x010100455214DDC69BF14394E6ABBC023E5334</vt:lpwstr>
  </property>
  <property fmtid="{D5CDD505-2E9C-101B-9397-08002B2CF9AE}" pid="6" name="SIP_Label_Display">
    <vt:lpwstr>Unrestricted; </vt:lpwstr>
  </property>
  <property fmtid="{D5CDD505-2E9C-101B-9397-08002B2CF9AE}" pid="7" name="SIP_Label_Data">
    <vt:lpwstr>;#0;#Unrestricted;#True;#;#</vt:lpwstr>
  </property>
  <property fmtid="{D5CDD505-2E9C-101B-9397-08002B2CF9AE}" pid="8" name="Enterprise_x0020_Keywords">
    <vt:lpwstr/>
  </property>
  <property fmtid="{D5CDD505-2E9C-101B-9397-08002B2CF9AE}" pid="9" name="Enterprise Keywords">
    <vt:lpwstr/>
  </property>
  <property fmtid="{D5CDD505-2E9C-101B-9397-08002B2CF9AE}" pid="10" name="Document Author">
    <vt:lpwstr>ACCT03\martil13</vt:lpwstr>
  </property>
  <property fmtid="{D5CDD505-2E9C-101B-9397-08002B2CF9AE}" pid="11" name="Document Sensitivity">
    <vt:lpwstr>1</vt:lpwstr>
  </property>
  <property fmtid="{D5CDD505-2E9C-101B-9397-08002B2CF9AE}" pid="12" name="ThirdParty">
    <vt:lpwstr/>
  </property>
  <property fmtid="{D5CDD505-2E9C-101B-9397-08002B2CF9AE}" pid="13" name="OCI Restriction">
    <vt:bool>false</vt:bool>
  </property>
  <property fmtid="{D5CDD505-2E9C-101B-9397-08002B2CF9AE}" pid="14" name="OCI Additional Info">
    <vt:lpwstr/>
  </property>
  <property fmtid="{D5CDD505-2E9C-101B-9397-08002B2CF9AE}" pid="15" name="Allow Header Overwrite">
    <vt:bool>true</vt:bool>
  </property>
  <property fmtid="{D5CDD505-2E9C-101B-9397-08002B2CF9AE}" pid="16" name="Allow Footer Overwrite">
    <vt:bool>true</vt:bool>
  </property>
  <property fmtid="{D5CDD505-2E9C-101B-9397-08002B2CF9AE}" pid="17" name="Multiple Selected">
    <vt:lpwstr>-1</vt:lpwstr>
  </property>
  <property fmtid="{D5CDD505-2E9C-101B-9397-08002B2CF9AE}" pid="18" name="SIPLongWording">
    <vt:lpwstr/>
  </property>
  <property fmtid="{D5CDD505-2E9C-101B-9397-08002B2CF9AE}" pid="19" name="checkedProgramsCount">
    <vt:i4>0</vt:i4>
  </property>
  <property fmtid="{D5CDD505-2E9C-101B-9397-08002B2CF9AE}" pid="20" name="ExpCountry">
    <vt:lpwstr/>
  </property>
</Properties>
</file>