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3" r:id="rId2"/>
    <p:sldId id="262"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p:cViewPr varScale="1">
        <p:scale>
          <a:sx n="64" d="100"/>
          <a:sy n="64" d="100"/>
        </p:scale>
        <p:origin x="1216"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5864184-08A6-48FA-9DFE-1281C681357A}" type="datetimeFigureOut">
              <a:rPr lang="en-US" smtClean="0"/>
              <a:t>4/9/2018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69DE3AC-E44D-4117-A4A2-EAD83DA050FE}" type="slidenum">
              <a:rPr lang="en-US" smtClean="0"/>
              <a:t>‹#›</a:t>
            </a:fld>
            <a:endParaRPr lang="en-US"/>
          </a:p>
        </p:txBody>
      </p:sp>
    </p:spTree>
    <p:extLst>
      <p:ext uri="{BB962C8B-B14F-4D97-AF65-F5344CB8AC3E}">
        <p14:creationId xmlns:p14="http://schemas.microsoft.com/office/powerpoint/2010/main" val="3256978169"/>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1BBAB1-5AAB-419B-BBD2-1D732A720DB2}" type="datetimeFigureOut">
              <a:rPr lang="en-US" smtClean="0"/>
              <a:t>4/9/2018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52051-6DF7-484B-9715-E94EF0D70E15}" type="slidenum">
              <a:rPr lang="en-US" smtClean="0"/>
              <a:t>‹#›</a:t>
            </a:fld>
            <a:endParaRPr lang="en-US"/>
          </a:p>
        </p:txBody>
      </p:sp>
    </p:spTree>
    <p:extLst>
      <p:ext uri="{BB962C8B-B14F-4D97-AF65-F5344CB8AC3E}">
        <p14:creationId xmlns:p14="http://schemas.microsoft.com/office/powerpoint/2010/main" val="2659859127"/>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2F328-E65D-4258-B331-8CD1DBFD2532}" type="slidenum">
              <a:rPr lang="en-US" smtClean="0"/>
              <a:pPr/>
              <a:t>3</a:t>
            </a:fld>
            <a:endParaRPr lang="en-US"/>
          </a:p>
        </p:txBody>
      </p:sp>
    </p:spTree>
    <p:extLst>
      <p:ext uri="{BB962C8B-B14F-4D97-AF65-F5344CB8AC3E}">
        <p14:creationId xmlns:p14="http://schemas.microsoft.com/office/powerpoint/2010/main" val="1626148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4F194-78DB-4C13-9D82-C1FE6D2B497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endParaRPr lang="en-US"/>
          </a:p>
        </p:txBody>
      </p:sp>
      <p:sp>
        <p:nvSpPr>
          <p:cNvPr id="5" name="Date Placeholder 4"/>
          <p:cNvSpPr>
            <a:spLocks noGrp="1"/>
          </p:cNvSpPr>
          <p:nvPr>
            <p:ph type="dt" sz="half" idx="11"/>
          </p:nvPr>
        </p:nvSpPr>
        <p:spPr/>
        <p:txBody>
          <a:bodyPr/>
          <a:lstStyle/>
          <a:p>
            <a:fld id="{EAA4F194-78DB-4C13-9D82-C1FE6D2B4977}" type="datetimeFigureOut">
              <a:rPr lang="en-US" smtClean="0"/>
              <a:t>4/9/2018</a:t>
            </a:fld>
            <a:endParaRPr lang="en-US"/>
          </a:p>
        </p:txBody>
      </p:sp>
      <p:sp>
        <p:nvSpPr>
          <p:cNvPr id="6" name="Slide Number Placeholder 5"/>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endParaRPr lang="en-US"/>
          </a:p>
        </p:txBody>
      </p:sp>
      <p:sp>
        <p:nvSpPr>
          <p:cNvPr id="5" name="Date Placeholder 4"/>
          <p:cNvSpPr>
            <a:spLocks noGrp="1"/>
          </p:cNvSpPr>
          <p:nvPr>
            <p:ph type="dt" sz="half" idx="11"/>
          </p:nvPr>
        </p:nvSpPr>
        <p:spPr/>
        <p:txBody>
          <a:bodyPr/>
          <a:lstStyle/>
          <a:p>
            <a:fld id="{EAA4F194-78DB-4C13-9D82-C1FE6D2B4977}" type="datetimeFigureOut">
              <a:rPr lang="en-US" smtClean="0"/>
              <a:t>4/9/2018</a:t>
            </a:fld>
            <a:endParaRPr lang="en-US"/>
          </a:p>
        </p:txBody>
      </p:sp>
      <p:sp>
        <p:nvSpPr>
          <p:cNvPr id="6" name="Slide Number Placeholder 5"/>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4F194-78DB-4C13-9D82-C1FE6D2B4977}"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3"/>
          <p:cNvSpPr>
            <a:spLocks noGrp="1"/>
          </p:cNvSpPr>
          <p:nvPr>
            <p:ph type="ftr" sz="quarter" idx="10"/>
          </p:nvPr>
        </p:nvSpPr>
        <p:spPr/>
        <p:txBody>
          <a:bodyPr/>
          <a:lstStyle/>
          <a:p>
            <a:endParaRPr lang="en-US"/>
          </a:p>
        </p:txBody>
      </p:sp>
      <p:sp>
        <p:nvSpPr>
          <p:cNvPr id="5" name="Date Placeholder 4"/>
          <p:cNvSpPr>
            <a:spLocks noGrp="1"/>
          </p:cNvSpPr>
          <p:nvPr>
            <p:ph type="dt" sz="half" idx="11"/>
          </p:nvPr>
        </p:nvSpPr>
        <p:spPr/>
        <p:txBody>
          <a:bodyPr/>
          <a:lstStyle/>
          <a:p>
            <a:fld id="{EAA4F194-78DB-4C13-9D82-C1FE6D2B4977}" type="datetimeFigureOut">
              <a:rPr lang="en-US" smtClean="0"/>
              <a:t>4/9/2018</a:t>
            </a:fld>
            <a:endParaRPr lang="en-US"/>
          </a:p>
        </p:txBody>
      </p:sp>
      <p:sp>
        <p:nvSpPr>
          <p:cNvPr id="6" name="Slide Number Placeholder 5"/>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p>
            <a:endParaRPr lang="en-US"/>
          </a:p>
        </p:txBody>
      </p:sp>
      <p:sp>
        <p:nvSpPr>
          <p:cNvPr id="6" name="Date Placeholder 5"/>
          <p:cNvSpPr>
            <a:spLocks noGrp="1"/>
          </p:cNvSpPr>
          <p:nvPr>
            <p:ph type="dt" sz="half" idx="11"/>
          </p:nvPr>
        </p:nvSpPr>
        <p:spPr/>
        <p:txBody>
          <a:bodyPr/>
          <a:lstStyle/>
          <a:p>
            <a:fld id="{EAA4F194-78DB-4C13-9D82-C1FE6D2B4977}" type="datetimeFigureOut">
              <a:rPr lang="en-US" smtClean="0"/>
              <a:t>4/9/2018</a:t>
            </a:fld>
            <a:endParaRPr lang="en-US"/>
          </a:p>
        </p:txBody>
      </p:sp>
      <p:sp>
        <p:nvSpPr>
          <p:cNvPr id="7" name="Slide Number Placeholder 6"/>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p>
            <a:endParaRPr lang="en-US"/>
          </a:p>
        </p:txBody>
      </p:sp>
      <p:sp>
        <p:nvSpPr>
          <p:cNvPr id="8" name="Date Placeholder 7"/>
          <p:cNvSpPr>
            <a:spLocks noGrp="1"/>
          </p:cNvSpPr>
          <p:nvPr>
            <p:ph type="dt" sz="half" idx="11"/>
          </p:nvPr>
        </p:nvSpPr>
        <p:spPr/>
        <p:txBody>
          <a:bodyPr/>
          <a:lstStyle/>
          <a:p>
            <a:fld id="{EAA4F194-78DB-4C13-9D82-C1FE6D2B4977}" type="datetimeFigureOut">
              <a:rPr lang="en-US" smtClean="0"/>
              <a:t>4/9/2018</a:t>
            </a:fld>
            <a:endParaRPr lang="en-US"/>
          </a:p>
        </p:txBody>
      </p:sp>
      <p:sp>
        <p:nvSpPr>
          <p:cNvPr id="9" name="Slide Number Placeholder 8"/>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a:p>
        </p:txBody>
      </p:sp>
      <p:sp>
        <p:nvSpPr>
          <p:cNvPr id="4" name="Date Placeholder 3"/>
          <p:cNvSpPr>
            <a:spLocks noGrp="1"/>
          </p:cNvSpPr>
          <p:nvPr>
            <p:ph type="dt" sz="half" idx="11"/>
          </p:nvPr>
        </p:nvSpPr>
        <p:spPr/>
        <p:txBody>
          <a:bodyPr/>
          <a:lstStyle/>
          <a:p>
            <a:fld id="{EAA4F194-78DB-4C13-9D82-C1FE6D2B4977}" type="datetimeFigureOut">
              <a:rPr lang="en-US" smtClean="0"/>
              <a:t>4/9/2018</a:t>
            </a:fld>
            <a:endParaRPr lang="en-US"/>
          </a:p>
        </p:txBody>
      </p:sp>
      <p:sp>
        <p:nvSpPr>
          <p:cNvPr id="5" name="Slide Number Placeholder 4"/>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a:p>
        </p:txBody>
      </p:sp>
      <p:sp>
        <p:nvSpPr>
          <p:cNvPr id="3" name="Date Placeholder 2"/>
          <p:cNvSpPr>
            <a:spLocks noGrp="1"/>
          </p:cNvSpPr>
          <p:nvPr>
            <p:ph type="dt" sz="half" idx="11"/>
          </p:nvPr>
        </p:nvSpPr>
        <p:spPr/>
        <p:txBody>
          <a:bodyPr/>
          <a:lstStyle/>
          <a:p>
            <a:fld id="{EAA4F194-78DB-4C13-9D82-C1FE6D2B4977}" type="datetimeFigureOut">
              <a:rPr lang="en-US" smtClean="0"/>
              <a:t>4/9/2018</a:t>
            </a:fld>
            <a:endParaRPr lang="en-US"/>
          </a:p>
        </p:txBody>
      </p:sp>
      <p:sp>
        <p:nvSpPr>
          <p:cNvPr id="4" name="Slide Number Placeholder 3"/>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p>
            <a:endParaRPr lang="en-US"/>
          </a:p>
        </p:txBody>
      </p:sp>
      <p:sp>
        <p:nvSpPr>
          <p:cNvPr id="6" name="Date Placeholder 5"/>
          <p:cNvSpPr>
            <a:spLocks noGrp="1"/>
          </p:cNvSpPr>
          <p:nvPr>
            <p:ph type="dt" sz="half" idx="11"/>
          </p:nvPr>
        </p:nvSpPr>
        <p:spPr/>
        <p:txBody>
          <a:bodyPr/>
          <a:lstStyle/>
          <a:p>
            <a:fld id="{EAA4F194-78DB-4C13-9D82-C1FE6D2B4977}" type="datetimeFigureOut">
              <a:rPr lang="en-US" smtClean="0"/>
              <a:t>4/9/2018</a:t>
            </a:fld>
            <a:endParaRPr lang="en-US"/>
          </a:p>
        </p:txBody>
      </p:sp>
      <p:sp>
        <p:nvSpPr>
          <p:cNvPr id="7" name="Slide Number Placeholder 6"/>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p>
            <a:endParaRPr lang="en-US"/>
          </a:p>
        </p:txBody>
      </p:sp>
      <p:sp>
        <p:nvSpPr>
          <p:cNvPr id="6" name="Date Placeholder 5"/>
          <p:cNvSpPr>
            <a:spLocks noGrp="1"/>
          </p:cNvSpPr>
          <p:nvPr>
            <p:ph type="dt" sz="half" idx="11"/>
          </p:nvPr>
        </p:nvSpPr>
        <p:spPr/>
        <p:txBody>
          <a:bodyPr/>
          <a:lstStyle/>
          <a:p>
            <a:fld id="{EAA4F194-78DB-4C13-9D82-C1FE6D2B4977}" type="datetimeFigureOut">
              <a:rPr lang="en-US" smtClean="0"/>
              <a:t>4/9/2018</a:t>
            </a:fld>
            <a:endParaRPr lang="en-US"/>
          </a:p>
        </p:txBody>
      </p:sp>
      <p:sp>
        <p:nvSpPr>
          <p:cNvPr id="7" name="Slide Number Placeholder 6"/>
          <p:cNvSpPr>
            <a:spLocks noGrp="1"/>
          </p:cNvSpPr>
          <p:nvPr>
            <p:ph type="sldNum" sz="quarter" idx="12"/>
          </p:nvPr>
        </p:nvSpPr>
        <p:spPr/>
        <p:txBody>
          <a:bodyPr/>
          <a:lstStyle/>
          <a:p>
            <a:fld id="{B4E0FF92-28E3-4AFA-B2E1-32B9D89240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479634" y="6530201"/>
            <a:ext cx="184731" cy="276999"/>
          </a:xfrm>
          <a:prstGeom prst="rect">
            <a:avLst/>
          </a:prstGeom>
        </p:spPr>
        <p:txBody>
          <a:bodyPr vert="horz" wrap="none" lIns="91440" tIns="45720" rIns="91440" bIns="45720" rtlCol="0" anchor="b" anchorCtr="1">
            <a:spAutoFit/>
          </a:bodyPr>
          <a:lstStyle>
            <a:lvl1pPr algn="ctr">
              <a:defRPr sz="1200">
                <a:solidFill>
                  <a:schemeClr val="tx1">
                    <a:tint val="75000"/>
                  </a:schemeClr>
                </a:solidFill>
              </a:defRPr>
            </a:lvl1pPr>
          </a:lstStyle>
          <a:p>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4F194-78DB-4C13-9D82-C1FE6D2B4977}" type="datetimeFigureOut">
              <a:rPr lang="en-US" smtClean="0"/>
              <a:t>4/9/2018</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0FF92-28E3-4AFA-B2E1-32B9D89240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maps.google.com/maps?q=230+Mall+Blvd%2BKing+of+Prussia%2BPA%2B19406" TargetMode="External"/><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4479634" y="6530201"/>
            <a:ext cx="184731" cy="276999"/>
          </a:xfrm>
        </p:spPr>
        <p:txBody>
          <a:bodyPr wrap="none" anchor="b" anchorCtr="1">
            <a:spAutoFit/>
          </a:bodyPr>
          <a:lstStyle/>
          <a:p>
            <a:endParaRPr lang="en-US"/>
          </a:p>
        </p:txBody>
      </p:sp>
      <p:sp>
        <p:nvSpPr>
          <p:cNvPr id="2" name="Title 1"/>
          <p:cNvSpPr>
            <a:spLocks noGrp="1"/>
          </p:cNvSpPr>
          <p:nvPr>
            <p:ph type="title"/>
          </p:nvPr>
        </p:nvSpPr>
        <p:spPr/>
        <p:txBody>
          <a:bodyPr>
            <a:normAutofit fontScale="90000"/>
          </a:bodyPr>
          <a:lstStyle/>
          <a:p>
            <a:r>
              <a:rPr lang="en-US" dirty="0"/>
              <a:t>Lockheed Martin Code Quest® 2018</a:t>
            </a:r>
            <a:br>
              <a:rPr lang="en-US" dirty="0"/>
            </a:br>
            <a:r>
              <a:rPr lang="en-US" dirty="0"/>
              <a:t>King of Prussia Visitor Packet</a:t>
            </a:r>
          </a:p>
        </p:txBody>
      </p:sp>
      <p:sp>
        <p:nvSpPr>
          <p:cNvPr id="3" name="Content Placeholder 2"/>
          <p:cNvSpPr>
            <a:spLocks noGrp="1"/>
          </p:cNvSpPr>
          <p:nvPr>
            <p:ph idx="1"/>
          </p:nvPr>
        </p:nvSpPr>
        <p:spPr>
          <a:xfrm>
            <a:off x="243770" y="1600200"/>
            <a:ext cx="8671630" cy="4724400"/>
          </a:xfrm>
        </p:spPr>
        <p:txBody>
          <a:bodyPr>
            <a:normAutofit fontScale="70000" lnSpcReduction="20000"/>
          </a:bodyPr>
          <a:lstStyle/>
          <a:p>
            <a:r>
              <a:rPr lang="en-US" sz="2400" dirty="0"/>
              <a:t>Maps and directions are on the following charts</a:t>
            </a:r>
          </a:p>
          <a:p>
            <a:pPr lvl="1"/>
            <a:r>
              <a:rPr lang="en-US" sz="2000" dirty="0"/>
              <a:t>Buses may drop off, or park and wait.  Bus drivers must remain with their vehicle at all times while on site.</a:t>
            </a:r>
          </a:p>
          <a:p>
            <a:pPr marL="457200" lvl="1" indent="0">
              <a:buNone/>
            </a:pPr>
            <a:endParaRPr lang="en-US" sz="2000" dirty="0"/>
          </a:p>
          <a:p>
            <a:r>
              <a:rPr lang="en-US" sz="2400" dirty="0"/>
              <a:t>Requirements for Entry into the Lockheed Martin Building </a:t>
            </a:r>
          </a:p>
          <a:p>
            <a:pPr lvl="1"/>
            <a:r>
              <a:rPr lang="en-US" sz="2000" u="sng" dirty="0"/>
              <a:t>Only registered students and coaches will be admitted. No parents or siblings.  Alternates will only be admitted if they are replacing a primary team member and were pre-registered and submitted a signed photo release. </a:t>
            </a:r>
          </a:p>
          <a:p>
            <a:pPr lvl="1"/>
            <a:r>
              <a:rPr lang="en-US" sz="2000" dirty="0"/>
              <a:t>For </a:t>
            </a:r>
            <a:r>
              <a:rPr lang="en-US" sz="2000" b="1" dirty="0"/>
              <a:t>U.S. citizens</a:t>
            </a:r>
            <a:r>
              <a:rPr lang="en-US" sz="2000" dirty="0"/>
              <a:t>, a government issued photo I.D. will be required for anyone over 18.  School IDs are acceptable for students under 18.</a:t>
            </a:r>
          </a:p>
          <a:p>
            <a:pPr lvl="1"/>
            <a:r>
              <a:rPr lang="en-US" sz="2000" dirty="0"/>
              <a:t>For </a:t>
            </a:r>
            <a:r>
              <a:rPr lang="en-US" sz="2000" b="1" dirty="0"/>
              <a:t>non-U.S. citizens</a:t>
            </a:r>
            <a:r>
              <a:rPr lang="en-US" sz="2000" dirty="0"/>
              <a:t>, a valid passport is required.  </a:t>
            </a:r>
            <a:r>
              <a:rPr lang="en-US" sz="2000" i="1" dirty="0"/>
              <a:t>Please do NOT forget your passport</a:t>
            </a:r>
            <a:r>
              <a:rPr lang="en-US" sz="2000" dirty="0"/>
              <a:t>.</a:t>
            </a:r>
          </a:p>
          <a:p>
            <a:endParaRPr lang="en-US" sz="2000" dirty="0"/>
          </a:p>
          <a:p>
            <a:r>
              <a:rPr lang="en-US" sz="2400" dirty="0"/>
              <a:t>Competition Equipment and Rules</a:t>
            </a:r>
          </a:p>
          <a:p>
            <a:pPr lvl="1"/>
            <a:r>
              <a:rPr lang="en-US" sz="2000" dirty="0"/>
              <a:t>Each team is allowed to bring one computer to the competition.  You may bring an external monitor, but table space is limited, so 23” or less is recommended.</a:t>
            </a:r>
          </a:p>
          <a:p>
            <a:pPr lvl="1"/>
            <a:r>
              <a:rPr lang="en-US" sz="2000" dirty="0"/>
              <a:t>Each team may bring one textbook to the competition for reference. </a:t>
            </a:r>
          </a:p>
          <a:p>
            <a:pPr lvl="1"/>
            <a:r>
              <a:rPr lang="en-US" sz="2000" dirty="0"/>
              <a:t>Printers are not allowed.</a:t>
            </a:r>
          </a:p>
          <a:p>
            <a:pPr lvl="1"/>
            <a:r>
              <a:rPr lang="en-US" sz="2000" dirty="0"/>
              <a:t>NOTE - Cell phones, digital watches, e-readers and broadband network cards are NOT allowed during the Code Quest competition. If you are observed using any of these devices, your team is subject to immediate disqualification.</a:t>
            </a:r>
          </a:p>
          <a:p>
            <a:pPr lvl="1"/>
            <a:r>
              <a:rPr lang="en-US" sz="2000" dirty="0"/>
              <a:t>UNDER NO CIRCUMSTANCES are ANY phones or recording devices allowed inside the facility.  Please leave ALL phones in your cars.  The following number can be given to family and friends in case of an emergency (610-531-5555).</a:t>
            </a:r>
          </a:p>
        </p:txBody>
      </p:sp>
    </p:spTree>
    <p:extLst>
      <p:ext uri="{BB962C8B-B14F-4D97-AF65-F5344CB8AC3E}">
        <p14:creationId xmlns:p14="http://schemas.microsoft.com/office/powerpoint/2010/main" val="1574977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4479634" y="6530201"/>
            <a:ext cx="184731" cy="276999"/>
          </a:xfrm>
        </p:spPr>
        <p:txBody>
          <a:bodyPr wrap="none" anchor="b" anchorCtr="1">
            <a:spAutoFit/>
          </a:bodyPr>
          <a:lstStyle/>
          <a:p>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3558" y="1101816"/>
            <a:ext cx="5136882" cy="5700490"/>
          </a:xfrm>
          <a:prstGeom prst="rect">
            <a:avLst/>
          </a:prstGeom>
        </p:spPr>
      </p:pic>
      <p:sp>
        <p:nvSpPr>
          <p:cNvPr id="5" name="Rectangle 4"/>
          <p:cNvSpPr/>
          <p:nvPr/>
        </p:nvSpPr>
        <p:spPr>
          <a:xfrm>
            <a:off x="1" y="6324"/>
            <a:ext cx="9144000" cy="1015663"/>
          </a:xfrm>
          <a:prstGeom prst="rect">
            <a:avLst/>
          </a:prstGeom>
        </p:spPr>
        <p:txBody>
          <a:bodyPr wrap="square">
            <a:spAutoFit/>
          </a:bodyPr>
          <a:lstStyle/>
          <a:p>
            <a:pPr algn="ctr"/>
            <a:r>
              <a:rPr lang="en-US" sz="3600" dirty="0"/>
              <a:t>Lockheed Martin – Building 100</a:t>
            </a:r>
          </a:p>
          <a:p>
            <a:pPr algn="ctr"/>
            <a:r>
              <a:rPr lang="en-US" sz="2400" dirty="0"/>
              <a:t>230 Mall Blvd, King of Prussia, PA 19406</a:t>
            </a:r>
          </a:p>
        </p:txBody>
      </p:sp>
      <p:sp>
        <p:nvSpPr>
          <p:cNvPr id="6" name="Rectangle 5"/>
          <p:cNvSpPr/>
          <p:nvPr/>
        </p:nvSpPr>
        <p:spPr>
          <a:xfrm>
            <a:off x="353648" y="3365974"/>
            <a:ext cx="2310382" cy="369332"/>
          </a:xfrm>
          <a:prstGeom prst="rect">
            <a:avLst/>
          </a:prstGeom>
        </p:spPr>
        <p:txBody>
          <a:bodyPr wrap="square">
            <a:spAutoFit/>
          </a:bodyPr>
          <a:lstStyle/>
          <a:p>
            <a:r>
              <a:rPr lang="en-US" dirty="0">
                <a:hlinkClick r:id="rId3"/>
              </a:rPr>
              <a:t>Google Maps Link</a:t>
            </a:r>
            <a:endParaRPr lang="en-US" dirty="0"/>
          </a:p>
        </p:txBody>
      </p:sp>
    </p:spTree>
    <p:extLst>
      <p:ext uri="{BB962C8B-B14F-4D97-AF65-F5344CB8AC3E}">
        <p14:creationId xmlns:p14="http://schemas.microsoft.com/office/powerpoint/2010/main" val="2493685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Isosceles Triangle 10"/>
          <p:cNvSpPr/>
          <p:nvPr/>
        </p:nvSpPr>
        <p:spPr>
          <a:xfrm rot="14674152">
            <a:off x="2343249" y="2126448"/>
            <a:ext cx="3899483" cy="3223768"/>
          </a:xfrm>
          <a:prstGeom prst="triangle">
            <a:avLst>
              <a:gd name="adj" fmla="val 49701"/>
            </a:avLst>
          </a:prstGeom>
          <a:gradFill>
            <a:gsLst>
              <a:gs pos="1000">
                <a:schemeClr val="accent6">
                  <a:lumMod val="75000"/>
                  <a:alpha val="78000"/>
                </a:schemeClr>
              </a:gs>
              <a:gs pos="100000">
                <a:schemeClr val="accent6">
                  <a:lumMod val="60000"/>
                  <a:lumOff val="40000"/>
                  <a:alpha val="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Y:\Job_Files\2011\12\07880_12-02-2011_NASA_Audit_Plan_ppt\product\parking_hill2 [Converted].png"/>
          <p:cNvPicPr>
            <a:picLocks noChangeAspect="1" noChangeArrowheads="1"/>
          </p:cNvPicPr>
          <p:nvPr/>
        </p:nvPicPr>
        <p:blipFill rotWithShape="1">
          <a:blip r:embed="rId3" cstate="print"/>
          <a:srcRect l="-2242" t="17925" r="191" b="26221"/>
          <a:stretch/>
        </p:blipFill>
        <p:spPr bwMode="auto">
          <a:xfrm>
            <a:off x="13982" y="1330592"/>
            <a:ext cx="8937334" cy="3404337"/>
          </a:xfrm>
          <a:prstGeom prst="rect">
            <a:avLst/>
          </a:prstGeom>
          <a:noFill/>
        </p:spPr>
      </p:pic>
      <p:sp>
        <p:nvSpPr>
          <p:cNvPr id="3" name="Rectangular Callout 2"/>
          <p:cNvSpPr/>
          <p:nvPr/>
        </p:nvSpPr>
        <p:spPr>
          <a:xfrm>
            <a:off x="3380849" y="991720"/>
            <a:ext cx="1295400" cy="899624"/>
          </a:xfrm>
          <a:prstGeom prst="wedgeRectCallout">
            <a:avLst>
              <a:gd name="adj1" fmla="val 86364"/>
              <a:gd name="adj2" fmla="val 81230"/>
            </a:avLst>
          </a:prstGeom>
          <a:solidFill>
            <a:schemeClr val="accent3">
              <a:lumMod val="20000"/>
              <a:lumOff val="8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b="1" dirty="0">
                <a:solidFill>
                  <a:schemeClr val="tx1"/>
                </a:solidFill>
              </a:rPr>
              <a:t>Talent Acquisition Center</a:t>
            </a:r>
          </a:p>
        </p:txBody>
      </p:sp>
      <p:sp>
        <p:nvSpPr>
          <p:cNvPr id="8" name="TextBox 7"/>
          <p:cNvSpPr txBox="1"/>
          <p:nvPr/>
        </p:nvSpPr>
        <p:spPr>
          <a:xfrm>
            <a:off x="533400" y="5334000"/>
            <a:ext cx="8382000" cy="1154162"/>
          </a:xfrm>
          <a:prstGeom prst="rect">
            <a:avLst/>
          </a:prstGeom>
          <a:solidFill>
            <a:schemeClr val="bg1"/>
          </a:solidFill>
          <a:ln>
            <a:solidFill>
              <a:schemeClr val="tx1"/>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1400" b="1" dirty="0">
                <a:solidFill>
                  <a:schemeClr val="tx1"/>
                </a:solidFill>
              </a:rPr>
              <a:t>Code Quest</a:t>
            </a:r>
            <a:r>
              <a:rPr lang="en-US" sz="1400" dirty="0">
                <a:solidFill>
                  <a:prstClr val="black"/>
                </a:solidFill>
                <a:ea typeface="+mj-ea"/>
                <a:cs typeface="+mj-cs"/>
              </a:rPr>
              <a:t>®</a:t>
            </a:r>
            <a:r>
              <a:rPr lang="en-US" sz="1400" b="1" dirty="0">
                <a:solidFill>
                  <a:schemeClr val="tx1"/>
                </a:solidFill>
              </a:rPr>
              <a:t> Participants</a:t>
            </a:r>
            <a:endParaRPr lang="en-US" sz="1400" dirty="0">
              <a:solidFill>
                <a:schemeClr val="tx1"/>
              </a:solidFill>
            </a:endParaRPr>
          </a:p>
          <a:p>
            <a:r>
              <a:rPr lang="en-US" sz="1100" b="1" dirty="0">
                <a:solidFill>
                  <a:schemeClr val="tx1"/>
                </a:solidFill>
              </a:rPr>
              <a:t>From Mall Blvd:</a:t>
            </a:r>
            <a:r>
              <a:rPr lang="en-US" sz="1100" dirty="0">
                <a:solidFill>
                  <a:schemeClr val="tx1"/>
                </a:solidFill>
              </a:rPr>
              <a:t> Turn onto Goddard Blvd.  Go past the light at Conrad Dr. and make the first left into the Lockheed Martin Building 100 lot.</a:t>
            </a:r>
          </a:p>
          <a:p>
            <a:r>
              <a:rPr lang="en-US" sz="1100" b="1" dirty="0">
                <a:solidFill>
                  <a:schemeClr val="tx1"/>
                </a:solidFill>
              </a:rPr>
              <a:t>From North Gulf Road: </a:t>
            </a:r>
            <a:r>
              <a:rPr lang="en-US" sz="1100" dirty="0">
                <a:solidFill>
                  <a:schemeClr val="tx1"/>
                </a:solidFill>
              </a:rPr>
              <a:t>Turn onto Goddard Blvd.  Make the fifth right into the Lockheed Martin Building 100 lot.  (third right is gated)</a:t>
            </a:r>
          </a:p>
          <a:p>
            <a:pPr algn="ctr"/>
            <a:endParaRPr lang="en-US" sz="1100" dirty="0">
              <a:solidFill>
                <a:schemeClr val="tx1"/>
              </a:solidFill>
            </a:endParaRPr>
          </a:p>
          <a:p>
            <a:pPr algn="ctr"/>
            <a:r>
              <a:rPr lang="en-US" sz="1100" dirty="0">
                <a:solidFill>
                  <a:schemeClr val="tx1"/>
                </a:solidFill>
              </a:rPr>
              <a:t>Cars: Park in Lot “M” or Lot “L” and proceed to the Talent Acquisition Center entrance.</a:t>
            </a:r>
          </a:p>
          <a:p>
            <a:pPr algn="ctr"/>
            <a:r>
              <a:rPr lang="en-US" sz="1100" dirty="0">
                <a:solidFill>
                  <a:schemeClr val="tx1"/>
                </a:solidFill>
              </a:rPr>
              <a:t>Buses: may drop off, or park and wait.  Bus drivers must remain with their vehicle at all times while on site.  Buses park in back of Lot “M”</a:t>
            </a:r>
          </a:p>
        </p:txBody>
      </p:sp>
      <p:sp>
        <p:nvSpPr>
          <p:cNvPr id="6" name="Bent-Up Arrow 5"/>
          <p:cNvSpPr/>
          <p:nvPr/>
        </p:nvSpPr>
        <p:spPr>
          <a:xfrm rot="11959023">
            <a:off x="6159417" y="2130819"/>
            <a:ext cx="628626" cy="152400"/>
          </a:xfrm>
          <a:prstGeom prst="ben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1015663"/>
          </a:xfrm>
          <a:prstGeom prst="rect">
            <a:avLst/>
          </a:prstGeom>
        </p:spPr>
        <p:txBody>
          <a:bodyPr wrap="square">
            <a:spAutoFit/>
          </a:bodyPr>
          <a:lstStyle/>
          <a:p>
            <a:pPr algn="ctr"/>
            <a:r>
              <a:rPr lang="en-US" sz="3600" dirty="0"/>
              <a:t>Lockheed Martin – Building 100</a:t>
            </a:r>
          </a:p>
          <a:p>
            <a:pPr algn="ctr"/>
            <a:r>
              <a:rPr lang="en-US" sz="2400" dirty="0"/>
              <a:t>230 Mall Blvd, King of Prussia, PA 19406</a:t>
            </a:r>
          </a:p>
        </p:txBody>
      </p:sp>
      <p:sp>
        <p:nvSpPr>
          <p:cNvPr id="10" name="Footer Placeholder 9"/>
          <p:cNvSpPr>
            <a:spLocks noGrp="1"/>
          </p:cNvSpPr>
          <p:nvPr>
            <p:ph type="ftr" sz="quarter" idx="11"/>
          </p:nvPr>
        </p:nvSpPr>
        <p:spPr/>
        <p:txBody>
          <a:bodyPr/>
          <a:lstStyle/>
          <a:p>
            <a:endParaRPr lang="en-US"/>
          </a:p>
        </p:txBody>
      </p:sp>
      <p:sp>
        <p:nvSpPr>
          <p:cNvPr id="13" name="Bent-Up Arrow 12"/>
          <p:cNvSpPr/>
          <p:nvPr/>
        </p:nvSpPr>
        <p:spPr>
          <a:xfrm rot="1889978" flipV="1">
            <a:off x="5544618" y="1976895"/>
            <a:ext cx="628626" cy="152400"/>
          </a:xfrm>
          <a:prstGeom prst="ben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rot="20061105">
            <a:off x="1373898" y="1768233"/>
            <a:ext cx="1252266" cy="246221"/>
          </a:xfrm>
          <a:prstGeom prst="rect">
            <a:avLst/>
          </a:prstGeom>
          <a:noFill/>
        </p:spPr>
        <p:txBody>
          <a:bodyPr wrap="none" rtlCol="0">
            <a:spAutoFit/>
          </a:bodyPr>
          <a:lstStyle/>
          <a:p>
            <a:r>
              <a:rPr lang="en-US" sz="1000" dirty="0">
                <a:latin typeface="Franklin Gothic Demi" panose="020B0703020102020204" pitchFamily="34" charset="0"/>
                <a:cs typeface="Arial" panose="020B0604020202020204" pitchFamily="34" charset="0"/>
              </a:rPr>
              <a:t>Goddard Boulevard</a:t>
            </a:r>
          </a:p>
        </p:txBody>
      </p:sp>
      <p:sp>
        <p:nvSpPr>
          <p:cNvPr id="14" name="TextBox 13"/>
          <p:cNvSpPr txBox="1"/>
          <p:nvPr/>
        </p:nvSpPr>
        <p:spPr>
          <a:xfrm>
            <a:off x="1176065" y="3810000"/>
            <a:ext cx="1079142" cy="246221"/>
          </a:xfrm>
          <a:prstGeom prst="rect">
            <a:avLst/>
          </a:prstGeom>
          <a:solidFill>
            <a:schemeClr val="bg1"/>
          </a:solidFill>
        </p:spPr>
        <p:txBody>
          <a:bodyPr wrap="none" rtlCol="0">
            <a:spAutoFit/>
          </a:bodyPr>
          <a:lstStyle/>
          <a:p>
            <a:r>
              <a:rPr lang="en-US" sz="1000" dirty="0">
                <a:latin typeface="Franklin Gothic Demi" panose="020B0703020102020204" pitchFamily="34" charset="0"/>
                <a:cs typeface="Arial" panose="020B0604020202020204" pitchFamily="34" charset="0"/>
              </a:rPr>
              <a:t>North Gulf Road</a:t>
            </a:r>
          </a:p>
        </p:txBody>
      </p:sp>
      <p:sp>
        <p:nvSpPr>
          <p:cNvPr id="4" name="Arrow: Right 3">
            <a:extLst>
              <a:ext uri="{FF2B5EF4-FFF2-40B4-BE49-F238E27FC236}">
                <a16:creationId xmlns:a16="http://schemas.microsoft.com/office/drawing/2014/main" id="{0CF0F9FA-0152-41A0-89B5-B5B8F00B75B2}"/>
              </a:ext>
            </a:extLst>
          </p:cNvPr>
          <p:cNvSpPr/>
          <p:nvPr/>
        </p:nvSpPr>
        <p:spPr>
          <a:xfrm rot="10800000">
            <a:off x="6798843" y="2818716"/>
            <a:ext cx="1253738" cy="4846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0B818F0-67CD-45BD-A8C0-58D36923D2B5}"/>
              </a:ext>
            </a:extLst>
          </p:cNvPr>
          <p:cNvSpPr txBox="1"/>
          <p:nvPr/>
        </p:nvSpPr>
        <p:spPr>
          <a:xfrm>
            <a:off x="6884117" y="2848094"/>
            <a:ext cx="1470088" cy="369332"/>
          </a:xfrm>
          <a:prstGeom prst="rect">
            <a:avLst/>
          </a:prstGeom>
          <a:noFill/>
        </p:spPr>
        <p:txBody>
          <a:bodyPr wrap="square" rtlCol="0">
            <a:spAutoFit/>
          </a:bodyPr>
          <a:lstStyle/>
          <a:p>
            <a:r>
              <a:rPr lang="en-US" dirty="0"/>
              <a:t>Bus Parking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1451</TotalTime>
  <Words>431</Words>
  <Application>Microsoft Office PowerPoint</Application>
  <PresentationFormat>On-screen Show (4:3)</PresentationFormat>
  <Paragraphs>31</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Franklin Gothic Demi</vt:lpstr>
      <vt:lpstr>Office Theme</vt:lpstr>
      <vt:lpstr>Lockheed Martin Code Quest® 2018 King of Prussia Visitor Packet</vt:lpstr>
      <vt:lpstr>PowerPoint Presentation</vt:lpstr>
      <vt:lpstr>PowerPoint Presentation</vt:lpstr>
    </vt:vector>
  </TitlesOfParts>
  <Company>Lockheed Martin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100</dc:title>
  <dc:creator>Susanne Eisenhauer</dc:creator>
  <cp:keywords/>
  <cp:lastModifiedBy>cmurray</cp:lastModifiedBy>
  <cp:revision>51</cp:revision>
  <cp:lastPrinted>2017-02-28T13:08:02Z</cp:lastPrinted>
  <dcterms:created xsi:type="dcterms:W3CDTF">2013-03-27T18:20:59Z</dcterms:created>
  <dcterms:modified xsi:type="dcterms:W3CDTF">2018-04-09T15:13:07Z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ACCT04\cmurray</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
  </property>
  <property fmtid="{D5CDD505-2E9C-101B-9397-08002B2CF9AE}" pid="12" name="checkedProgramsCount">
    <vt:i4>0</vt:i4>
  </property>
  <property fmtid="{D5CDD505-2E9C-101B-9397-08002B2CF9AE}" pid="13" name="ExpCountry">
    <vt:lpwstr/>
  </property>
</Properties>
</file>