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handoutMasterIdLst>
    <p:handoutMasterId r:id="rId13"/>
  </p:handoutMasterIdLst>
  <p:sldIdLst>
    <p:sldId id="256" r:id="rId5"/>
    <p:sldId id="278" r:id="rId6"/>
    <p:sldId id="279" r:id="rId7"/>
    <p:sldId id="280" r:id="rId8"/>
    <p:sldId id="281" r:id="rId9"/>
    <p:sldId id="284"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63666A"/>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20" d="100"/>
          <a:sy n="120" d="100"/>
        </p:scale>
        <p:origin x="17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1B0925-D018-4694-8BD2-B89F172BCC04}" type="datetimeFigureOut">
              <a:rPr lang="en-US" smtClean="0"/>
              <a:t>1/15/2019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1C376-EA5F-40EB-B5C9-F210D82C3856}" type="slidenum">
              <a:rPr lang="en-US" smtClean="0"/>
              <a:t>‹#›</a:t>
            </a:fld>
            <a:endParaRPr lang="en-US"/>
          </a:p>
        </p:txBody>
      </p:sp>
    </p:spTree>
    <p:extLst>
      <p:ext uri="{BB962C8B-B14F-4D97-AF65-F5344CB8AC3E}">
        <p14:creationId xmlns:p14="http://schemas.microsoft.com/office/powerpoint/2010/main" val="13368875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5D99-016A-414A-B5D0-2B391DB0FAA8}"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5F514-E216-4B0B-9B33-6FEA2EC08AD4}" type="slidenum">
              <a:rPr lang="en-US" smtClean="0"/>
              <a:t>‹#›</a:t>
            </a:fld>
            <a:endParaRPr lang="en-US"/>
          </a:p>
        </p:txBody>
      </p:sp>
    </p:spTree>
    <p:extLst>
      <p:ext uri="{BB962C8B-B14F-4D97-AF65-F5344CB8AC3E}">
        <p14:creationId xmlns:p14="http://schemas.microsoft.com/office/powerpoint/2010/main" val="3446888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F6C"/>
        </a:solidFill>
        <a:effectLst/>
      </p:bgPr>
    </p:bg>
    <p:spTree>
      <p:nvGrpSpPr>
        <p:cNvPr id="1" name=""/>
        <p:cNvGrpSpPr/>
        <p:nvPr/>
      </p:nvGrpSpPr>
      <p:grpSpPr>
        <a:xfrm>
          <a:off x="0" y="0"/>
          <a:ext cx="0" cy="0"/>
          <a:chOff x="0" y="0"/>
          <a:chExt cx="0" cy="0"/>
        </a:xfrm>
      </p:grpSpPr>
      <p:sp>
        <p:nvSpPr>
          <p:cNvPr id="26" name="Text Placeholder 24"/>
          <p:cNvSpPr>
            <a:spLocks noGrp="1"/>
          </p:cNvSpPr>
          <p:nvPr>
            <p:ph type="body" sz="quarter" idx="11" hasCustomPrompt="1"/>
          </p:nvPr>
        </p:nvSpPr>
        <p:spPr>
          <a:xfrm>
            <a:off x="755110" y="3084382"/>
            <a:ext cx="10684021" cy="403097"/>
          </a:xfrm>
          <a:prstGeom prst="rect">
            <a:avLst/>
          </a:prstGeom>
        </p:spPr>
        <p:txBody>
          <a:bodyPr/>
          <a:lstStyle>
            <a:lvl1pPr marL="0" indent="0" algn="ctr">
              <a:buNone/>
              <a:defRPr sz="2400" b="0" cap="all" baseline="0">
                <a:solidFill>
                  <a:schemeClr val="bg1"/>
                </a:solidFill>
                <a:latin typeface="Agency FB" panose="020B0503020202020204" pitchFamily="34" charset="0"/>
              </a:defRPr>
            </a:lvl1pPr>
          </a:lstStyle>
          <a:p>
            <a:pPr lvl="0"/>
            <a:r>
              <a:rPr lang="en-US" dirty="0"/>
              <a:t>PRESENTATION SUBTITLE</a:t>
            </a:r>
          </a:p>
        </p:txBody>
      </p:sp>
      <p:sp>
        <p:nvSpPr>
          <p:cNvPr id="27" name="Text Placeholder 24"/>
          <p:cNvSpPr>
            <a:spLocks noGrp="1"/>
          </p:cNvSpPr>
          <p:nvPr>
            <p:ph type="body" sz="quarter" idx="12" hasCustomPrompt="1"/>
          </p:nvPr>
        </p:nvSpPr>
        <p:spPr>
          <a:xfrm>
            <a:off x="753989" y="4158597"/>
            <a:ext cx="10684021" cy="61233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1"/>
                </a:solidFill>
                <a:latin typeface="+mn-lt"/>
              </a:defRPr>
            </a:lvl1pPr>
          </a:lstStyle>
          <a:p>
            <a:pPr lvl="0"/>
            <a:r>
              <a:rPr lang="en-US" dirty="0"/>
              <a:t>Presenter’s Full Name</a:t>
            </a:r>
            <a:br>
              <a:rPr lang="en-US" dirty="0"/>
            </a:br>
            <a:r>
              <a:rPr lang="en-US" dirty="0"/>
              <a:t>Job Title</a:t>
            </a:r>
          </a:p>
          <a:p>
            <a:pPr lvl="0"/>
            <a:endParaRPr lang="en-US" dirty="0"/>
          </a:p>
        </p:txBody>
      </p:sp>
      <p:sp>
        <p:nvSpPr>
          <p:cNvPr id="28" name="Text Placeholder 24"/>
          <p:cNvSpPr>
            <a:spLocks noGrp="1"/>
          </p:cNvSpPr>
          <p:nvPr>
            <p:ph type="body" sz="quarter" idx="13" hasCustomPrompt="1"/>
          </p:nvPr>
        </p:nvSpPr>
        <p:spPr>
          <a:xfrm>
            <a:off x="753989" y="3694076"/>
            <a:ext cx="10684021" cy="374650"/>
          </a:xfrm>
          <a:prstGeom prst="rect">
            <a:avLst/>
          </a:prstGeom>
        </p:spPr>
        <p:txBody>
          <a:bodyPr/>
          <a:lstStyle>
            <a:lvl1pPr marL="0" indent="0" algn="ctr">
              <a:buNone/>
              <a:defRPr sz="1800" b="0" baseline="0">
                <a:solidFill>
                  <a:schemeClr val="bg1"/>
                </a:solidFill>
                <a:latin typeface="+mn-lt"/>
              </a:defRPr>
            </a:lvl1pPr>
          </a:lstStyle>
          <a:p>
            <a:pPr lvl="0"/>
            <a:r>
              <a:rPr lang="en-US" dirty="0"/>
              <a:t>Location/Date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29159" y="5014795"/>
            <a:ext cx="4948480" cy="1195882"/>
          </a:xfrm>
          <a:prstGeom prst="rect">
            <a:avLst/>
          </a:prstGeom>
        </p:spPr>
      </p:pic>
      <p:sp>
        <p:nvSpPr>
          <p:cNvPr id="25" name="Text Placeholder 24"/>
          <p:cNvSpPr>
            <a:spLocks noGrp="1"/>
          </p:cNvSpPr>
          <p:nvPr>
            <p:ph type="body" sz="quarter" idx="10" hasCustomPrompt="1"/>
          </p:nvPr>
        </p:nvSpPr>
        <p:spPr>
          <a:xfrm>
            <a:off x="755111" y="2221008"/>
            <a:ext cx="10684021" cy="863374"/>
          </a:xfrm>
          <a:prstGeom prst="rect">
            <a:avLst/>
          </a:prstGeom>
        </p:spPr>
        <p:txBody>
          <a:bodyPr/>
          <a:lstStyle>
            <a:lvl1pPr marL="0" indent="0" algn="ctr">
              <a:buNone/>
              <a:defRPr sz="6000" b="1" cap="all" baseline="0">
                <a:solidFill>
                  <a:schemeClr val="bg1"/>
                </a:solidFill>
                <a:latin typeface="Agency FB" panose="020B0503020202020204" pitchFamily="34" charset="0"/>
              </a:defRPr>
            </a:lvl1pPr>
          </a:lstStyle>
          <a:p>
            <a:pPr lvl="0"/>
            <a:r>
              <a:rPr lang="en-US" dirty="0"/>
              <a:t>CLICK TO ENTER PRESENTATION TITLE</a:t>
            </a:r>
          </a:p>
        </p:txBody>
      </p:sp>
      <p:sp>
        <p:nvSpPr>
          <p:cNvPr id="10" name="Text Placeholder 2"/>
          <p:cNvSpPr txBox="1">
            <a:spLocks/>
          </p:cNvSpPr>
          <p:nvPr userDrawn="1"/>
        </p:nvSpPr>
        <p:spPr>
          <a:xfrm>
            <a:off x="4363742" y="6478683"/>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dirty="0">
                <a:solidFill>
                  <a:schemeClr val="bg1"/>
                </a:solidFill>
              </a:rPr>
              <a:t>LOCKHEED MARTIN PROPRIETARY INFORMATION</a:t>
            </a:r>
          </a:p>
        </p:txBody>
      </p:sp>
    </p:spTree>
    <p:extLst>
      <p:ext uri="{BB962C8B-B14F-4D97-AF65-F5344CB8AC3E}">
        <p14:creationId xmlns:p14="http://schemas.microsoft.com/office/powerpoint/2010/main" val="272230682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Text Placeholder 10"/>
          <p:cNvSpPr>
            <a:spLocks noGrp="1"/>
          </p:cNvSpPr>
          <p:nvPr>
            <p:ph type="body" sz="quarter" idx="10" hasCustomPrompt="1"/>
          </p:nvPr>
        </p:nvSpPr>
        <p:spPr>
          <a:xfrm>
            <a:off x="497960" y="481100"/>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74320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002F6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3390" y="2397012"/>
            <a:ext cx="8125218" cy="1963594"/>
          </a:xfrm>
          <a:prstGeom prst="rect">
            <a:avLst/>
          </a:prstGeom>
        </p:spPr>
      </p:pic>
    </p:spTree>
    <p:extLst>
      <p:ext uri="{BB962C8B-B14F-4D97-AF65-F5344CB8AC3E}">
        <p14:creationId xmlns:p14="http://schemas.microsoft.com/office/powerpoint/2010/main" val="323541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19224" y="481105"/>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6961851"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154531388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7088"/>
            <a:ext cx="12192000" cy="6286500"/>
          </a:xfrm>
          <a:prstGeom prst="rect">
            <a:avLst/>
          </a:prstGeom>
        </p:spPr>
        <p:txBody>
          <a:bodyPr anchor="ctr"/>
          <a:lstStyle>
            <a:lvl1pPr marL="0" indent="0" algn="ctr">
              <a:buNone/>
              <a:defRPr>
                <a:solidFill>
                  <a:schemeClr val="tx1"/>
                </a:solidFill>
              </a:defRPr>
            </a:lvl1pPr>
          </a:lstStyle>
          <a:p>
            <a:endParaRPr lang="en-US" dirty="0"/>
          </a:p>
        </p:txBody>
      </p:sp>
      <p:sp>
        <p:nvSpPr>
          <p:cNvPr id="11" name="Text Placeholder 10"/>
          <p:cNvSpPr>
            <a:spLocks noGrp="1"/>
          </p:cNvSpPr>
          <p:nvPr>
            <p:ph type="body" sz="quarter" idx="10" hasCustomPrompt="1"/>
          </p:nvPr>
        </p:nvSpPr>
        <p:spPr>
          <a:xfrm>
            <a:off x="497957" y="481112"/>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
        <p:nvSpPr>
          <p:cNvPr id="13" name="Text Placeholder 12"/>
          <p:cNvSpPr>
            <a:spLocks noGrp="1"/>
          </p:cNvSpPr>
          <p:nvPr>
            <p:ph type="body" sz="quarter" idx="11" hasCustomPrompt="1"/>
          </p:nvPr>
        </p:nvSpPr>
        <p:spPr>
          <a:xfrm>
            <a:off x="6954763"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34196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05048" y="481101"/>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317999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05048" y="481099"/>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249865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4" name="Text Placeholder 12"/>
          <p:cNvSpPr>
            <a:spLocks noGrp="1"/>
          </p:cNvSpPr>
          <p:nvPr>
            <p:ph type="body" sz="quarter" idx="11" hasCustomPrompt="1"/>
          </p:nvPr>
        </p:nvSpPr>
        <p:spPr>
          <a:xfrm>
            <a:off x="6954762" y="2737125"/>
            <a:ext cx="4625974"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24768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2F6C"/>
        </a:solidFill>
        <a:effectLst/>
      </p:bgPr>
    </p:bg>
    <p:spTree>
      <p:nvGrpSpPr>
        <p:cNvPr id="1" name=""/>
        <p:cNvGrpSpPr/>
        <p:nvPr/>
      </p:nvGrpSpPr>
      <p:grpSpPr>
        <a:xfrm>
          <a:off x="0" y="0"/>
          <a:ext cx="0" cy="0"/>
          <a:chOff x="0" y="0"/>
          <a:chExt cx="0" cy="0"/>
        </a:xfrm>
      </p:grpSpPr>
      <p:sp>
        <p:nvSpPr>
          <p:cNvPr id="13" name="Text Placeholder 24"/>
          <p:cNvSpPr>
            <a:spLocks noGrp="1"/>
          </p:cNvSpPr>
          <p:nvPr>
            <p:ph type="body" sz="quarter" idx="10" hasCustomPrompt="1"/>
          </p:nvPr>
        </p:nvSpPr>
        <p:spPr>
          <a:xfrm>
            <a:off x="755111" y="2613367"/>
            <a:ext cx="10684021" cy="863374"/>
          </a:xfrm>
          <a:prstGeom prst="rect">
            <a:avLst/>
          </a:prstGeom>
        </p:spPr>
        <p:txBody>
          <a:bodyPr/>
          <a:lstStyle>
            <a:lvl1pPr marL="0" indent="0" algn="ctr">
              <a:buNone/>
              <a:defRPr sz="6000" b="1" cap="all" baseline="0">
                <a:solidFill>
                  <a:schemeClr val="bg1"/>
                </a:solidFill>
                <a:latin typeface="Agency FB" panose="020B0503020202020204" pitchFamily="34" charset="0"/>
              </a:defRPr>
            </a:lvl1pPr>
          </a:lstStyle>
          <a:p>
            <a:pPr lvl="0"/>
            <a:r>
              <a:rPr lang="en-US" dirty="0"/>
              <a:t>CLICK TO ENTER TRANSITION TITLE</a:t>
            </a:r>
          </a:p>
        </p:txBody>
      </p:sp>
      <p:sp>
        <p:nvSpPr>
          <p:cNvPr id="12" name="Text Placeholder 24"/>
          <p:cNvSpPr>
            <a:spLocks noGrp="1"/>
          </p:cNvSpPr>
          <p:nvPr>
            <p:ph type="body" sz="quarter" idx="11" hasCustomPrompt="1"/>
          </p:nvPr>
        </p:nvSpPr>
        <p:spPr>
          <a:xfrm>
            <a:off x="755110" y="3536666"/>
            <a:ext cx="10684021" cy="612333"/>
          </a:xfrm>
          <a:prstGeom prst="rect">
            <a:avLst/>
          </a:prstGeom>
        </p:spPr>
        <p:txBody>
          <a:bodyPr/>
          <a:lstStyle>
            <a:lvl1pPr marL="0" indent="0" algn="ctr">
              <a:buNone/>
              <a:defRPr sz="2400" b="0" cap="all" baseline="0">
                <a:solidFill>
                  <a:schemeClr val="bg1"/>
                </a:solidFill>
                <a:latin typeface="Agency FB" panose="020B0503020202020204" pitchFamily="34" charset="0"/>
              </a:defRPr>
            </a:lvl1pPr>
          </a:lstStyle>
          <a:p>
            <a:pPr lvl="0"/>
            <a:r>
              <a:rPr lang="en-US" dirty="0"/>
              <a:t>TRANSITION SUBTITLE</a:t>
            </a:r>
          </a:p>
        </p:txBody>
      </p:sp>
    </p:spTree>
    <p:extLst>
      <p:ext uri="{BB962C8B-B14F-4D97-AF65-F5344CB8AC3E}">
        <p14:creationId xmlns:p14="http://schemas.microsoft.com/office/powerpoint/2010/main" val="2344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512136" y="481099"/>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11" name="Text Placeholder 12"/>
          <p:cNvSpPr>
            <a:spLocks noGrp="1"/>
          </p:cNvSpPr>
          <p:nvPr>
            <p:ph type="body" sz="quarter" idx="11" hasCustomPrompt="1"/>
          </p:nvPr>
        </p:nvSpPr>
        <p:spPr>
          <a:xfrm>
            <a:off x="6954763"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FontTx/>
              <a:buNone/>
              <a:defRPr sz="1800" baseline="0">
                <a:solidFill>
                  <a:srgbClr val="63666A"/>
                </a:solidFill>
                <a:latin typeface="+mn-lt"/>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enter text.</a:t>
            </a:r>
          </a:p>
        </p:txBody>
      </p:sp>
    </p:spTree>
    <p:extLst>
      <p:ext uri="{BB962C8B-B14F-4D97-AF65-F5344CB8AC3E}">
        <p14:creationId xmlns:p14="http://schemas.microsoft.com/office/powerpoint/2010/main" val="28279727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497960" y="481100"/>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10" name="Text Placeholder 12"/>
          <p:cNvSpPr>
            <a:spLocks noGrp="1"/>
          </p:cNvSpPr>
          <p:nvPr>
            <p:ph type="body" sz="quarter" idx="11" hasCustomPrompt="1"/>
          </p:nvPr>
        </p:nvSpPr>
        <p:spPr>
          <a:xfrm>
            <a:off x="7068170"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285750" indent="-285750">
              <a:buFont typeface="Arial" panose="020B0604020202020204" pitchFamily="34" charset="0"/>
              <a:buChar char="•"/>
              <a:defRPr sz="1800" baseline="0">
                <a:solidFill>
                  <a:schemeClr val="tx1"/>
                </a:solidFill>
                <a:latin typeface="+mn-lt"/>
              </a:defRPr>
            </a:lvl1pPr>
            <a:lvl2pPr>
              <a:defRPr sz="1600">
                <a:solidFill>
                  <a:srgbClr val="63666A"/>
                </a:solidFill>
              </a:defRPr>
            </a:lvl2pPr>
            <a:lvl3pPr>
              <a:defRPr sz="1400">
                <a:solidFill>
                  <a:srgbClr val="63666A"/>
                </a:solidFill>
              </a:defRPr>
            </a:lvl3pPr>
            <a:lvl4pPr>
              <a:defRPr sz="1400">
                <a:solidFill>
                  <a:srgbClr val="63666A"/>
                </a:solidFill>
              </a:defRPr>
            </a:lvl4pPr>
            <a:lvl5pPr>
              <a:defRPr sz="1400">
                <a:solidFill>
                  <a:srgbClr val="63666A"/>
                </a:solidFill>
              </a:defRPr>
            </a:lvl5pPr>
            <a:lvl6pPr>
              <a:defRPr sz="1400">
                <a:solidFill>
                  <a:srgbClr val="63666A"/>
                </a:solidFill>
              </a:defRPr>
            </a:lvl6pPr>
            <a:lvl7pPr>
              <a:defRPr sz="1400"/>
            </a:lvl7pPr>
            <a:lvl8pPr>
              <a:defRPr sz="1400"/>
            </a:lvl8pPr>
            <a:lvl9pPr marL="3657600" indent="0">
              <a:buNone/>
              <a:defRPr/>
            </a:lvl9pPr>
          </a:lstStyle>
          <a:p>
            <a:pPr lvl="0"/>
            <a:r>
              <a:rPr lang="en-US" dirty="0"/>
              <a:t>Click to enter bulleted text.</a:t>
            </a:r>
          </a:p>
        </p:txBody>
      </p:sp>
    </p:spTree>
    <p:extLst>
      <p:ext uri="{BB962C8B-B14F-4D97-AF65-F5344CB8AC3E}">
        <p14:creationId xmlns:p14="http://schemas.microsoft.com/office/powerpoint/2010/main" val="89811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6286500"/>
            <a:ext cx="121920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100930" y="6392159"/>
            <a:ext cx="1479820" cy="357607"/>
          </a:xfrm>
          <a:prstGeom prst="rect">
            <a:avLst/>
          </a:prstGeom>
        </p:spPr>
      </p:pic>
      <p:sp>
        <p:nvSpPr>
          <p:cNvPr id="8" name="TextBox 7"/>
          <p:cNvSpPr txBox="1"/>
          <p:nvPr userDrawn="1"/>
        </p:nvSpPr>
        <p:spPr>
          <a:xfrm>
            <a:off x="11582400" y="6464593"/>
            <a:ext cx="609600" cy="230832"/>
          </a:xfrm>
          <a:prstGeom prst="rect">
            <a:avLst/>
          </a:prstGeom>
          <a:noFill/>
        </p:spPr>
        <p:txBody>
          <a:bodyPr wrap="square" rtlCol="0">
            <a:spAutoFit/>
          </a:bodyPr>
          <a:lstStyle/>
          <a:p>
            <a:pPr algn="ctr"/>
            <a:fld id="{E5264778-C0F2-4A1D-870D-8751F1230773}" type="slidenum">
              <a:rPr lang="en-US" sz="900" smtClean="0">
                <a:solidFill>
                  <a:schemeClr val="bg1"/>
                </a:solidFill>
              </a:rPr>
              <a:pPr algn="ctr"/>
              <a:t>‹#›</a:t>
            </a:fld>
            <a:endParaRPr lang="en-US" sz="900" dirty="0">
              <a:solidFill>
                <a:schemeClr val="bg1"/>
              </a:solidFill>
            </a:endParaRPr>
          </a:p>
        </p:txBody>
      </p:sp>
    </p:spTree>
    <p:extLst>
      <p:ext uri="{BB962C8B-B14F-4D97-AF65-F5344CB8AC3E}">
        <p14:creationId xmlns:p14="http://schemas.microsoft.com/office/powerpoint/2010/main" val="74540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1" r:id="rId6"/>
    <p:sldLayoutId id="2147483652" r:id="rId7"/>
    <p:sldLayoutId id="2147483653" r:id="rId8"/>
    <p:sldLayoutId id="2147483656" r:id="rId9"/>
    <p:sldLayoutId id="2147483654" r:id="rId10"/>
    <p:sldLayoutId id="21474836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84" userDrawn="1">
          <p15:clr>
            <a:srgbClr val="F26B43"/>
          </p15:clr>
        </p15:guide>
        <p15:guide id="3" pos="7296" userDrawn="1">
          <p15:clr>
            <a:srgbClr val="F26B43"/>
          </p15:clr>
        </p15:guide>
        <p15:guide id="4" orient="horz" pos="360" userDrawn="1">
          <p15:clr>
            <a:srgbClr val="F26B43"/>
          </p15:clr>
        </p15:guide>
        <p15:guide id="5" orient="horz" pos="21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aa.com/" TargetMode="External"/><Relationship Id="rId2" Type="http://schemas.openxmlformats.org/officeDocument/2006/relationships/hyperlink" Target="http://www.southwest.com/" TargetMode="Externa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www.united.com/" TargetMode="External"/><Relationship Id="rId4" Type="http://schemas.openxmlformats.org/officeDocument/2006/relationships/hyperlink" Target="http://www.delta.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Lockheed Martin Space Houston facility</a:t>
            </a:r>
          </a:p>
        </p:txBody>
      </p:sp>
      <p:sp>
        <p:nvSpPr>
          <p:cNvPr id="5" name="Text Placeholder 4"/>
          <p:cNvSpPr>
            <a:spLocks noGrp="1"/>
          </p:cNvSpPr>
          <p:nvPr>
            <p:ph type="body" sz="quarter" idx="10"/>
          </p:nvPr>
        </p:nvSpPr>
        <p:spPr/>
        <p:txBody>
          <a:bodyPr/>
          <a:lstStyle/>
          <a:p>
            <a:r>
              <a:rPr lang="en-US" dirty="0"/>
              <a:t>Visitor Information</a:t>
            </a:r>
          </a:p>
        </p:txBody>
      </p:sp>
    </p:spTree>
    <p:extLst>
      <p:ext uri="{BB962C8B-B14F-4D97-AF65-F5344CB8AC3E}">
        <p14:creationId xmlns:p14="http://schemas.microsoft.com/office/powerpoint/2010/main" val="92571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Arriving at Lockheed Martin</a:t>
            </a:r>
          </a:p>
        </p:txBody>
      </p:sp>
      <p:sp>
        <p:nvSpPr>
          <p:cNvPr id="4" name="Content Placeholder 3"/>
          <p:cNvSpPr>
            <a:spLocks noGrp="1"/>
          </p:cNvSpPr>
          <p:nvPr>
            <p:ph sz="quarter" idx="12"/>
          </p:nvPr>
        </p:nvSpPr>
        <p:spPr>
          <a:xfrm>
            <a:off x="96077" y="1041986"/>
            <a:ext cx="6511458" cy="4387360"/>
          </a:xfrm>
          <a:prstGeom prst="rect">
            <a:avLst/>
          </a:prstGeom>
        </p:spPr>
        <p:txBody>
          <a:bodyPr/>
          <a:lstStyle/>
          <a:p>
            <a:endParaRPr lang="en-US" altLang="en-US" dirty="0"/>
          </a:p>
          <a:p>
            <a:r>
              <a:rPr lang="en-US" altLang="en-US" dirty="0"/>
              <a:t>2625 Bay Area Blvd. Suite 160 Houston, TX 77058</a:t>
            </a:r>
          </a:p>
          <a:p>
            <a:pPr lvl="1"/>
            <a:r>
              <a:rPr lang="en-US" altLang="en-US" dirty="0"/>
              <a:t>Please park in the parking garage off Falcon Pass. </a:t>
            </a:r>
          </a:p>
          <a:p>
            <a:pPr lvl="1"/>
            <a:r>
              <a:rPr lang="en-US" altLang="en-US" dirty="0"/>
              <a:t>Have government issued photo ID (driver’s license, passport, etc.) ready for inspection by security in building lobby.  </a:t>
            </a:r>
          </a:p>
          <a:p>
            <a:pPr>
              <a:spcBef>
                <a:spcPts val="1800"/>
              </a:spcBef>
            </a:pPr>
            <a:r>
              <a:rPr lang="en-US" altLang="en-US" dirty="0"/>
              <a:t>Restricted Items</a:t>
            </a:r>
          </a:p>
          <a:p>
            <a:pPr lvl="1"/>
            <a:r>
              <a:rPr lang="en-US" altLang="en-US" dirty="0"/>
              <a:t>Flash drives or other storage devices</a:t>
            </a:r>
          </a:p>
          <a:p>
            <a:pPr marL="0" lvl="1" indent="0">
              <a:spcBef>
                <a:spcPts val="1800"/>
              </a:spcBef>
              <a:buNone/>
            </a:pPr>
            <a:r>
              <a:rPr lang="en-US" altLang="en-US" sz="1800" dirty="0">
                <a:solidFill>
                  <a:srgbClr val="63666A"/>
                </a:solidFill>
              </a:rPr>
              <a:t>Lost?</a:t>
            </a:r>
          </a:p>
          <a:p>
            <a:pPr lvl="1"/>
            <a:r>
              <a:rPr lang="en-US" altLang="en-US" dirty="0"/>
              <a:t>Call the OCC lobby desk at: 281-283-4267</a:t>
            </a:r>
          </a:p>
          <a:p>
            <a:pPr lvl="1"/>
            <a:r>
              <a:rPr lang="en-US" altLang="en-US" dirty="0"/>
              <a:t>Lobby Desk will only be answered on April 27th</a:t>
            </a:r>
          </a:p>
        </p:txBody>
      </p:sp>
      <p:pic>
        <p:nvPicPr>
          <p:cNvPr id="5" name="Picture 5">
            <a:extLst>
              <a:ext uri="{FF2B5EF4-FFF2-40B4-BE49-F238E27FC236}">
                <a16:creationId xmlns:a16="http://schemas.microsoft.com/office/drawing/2014/main" id="{8A003949-F599-4855-82FE-80B607615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897" y="1041985"/>
            <a:ext cx="5554664" cy="420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6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136" y="389657"/>
            <a:ext cx="8161601" cy="560887"/>
          </a:xfrm>
        </p:spPr>
        <p:txBody>
          <a:bodyPr/>
          <a:lstStyle/>
          <a:p>
            <a:r>
              <a:rPr lang="en-US" altLang="en-US" dirty="0"/>
              <a:t>Map &amp; Directions to Lockheed Martin</a:t>
            </a:r>
            <a:endParaRPr lang="en-US" dirty="0"/>
          </a:p>
        </p:txBody>
      </p:sp>
      <p:sp>
        <p:nvSpPr>
          <p:cNvPr id="4" name="Content Placeholder 3"/>
          <p:cNvSpPr>
            <a:spLocks noGrp="1"/>
          </p:cNvSpPr>
          <p:nvPr>
            <p:ph sz="quarter" idx="12"/>
          </p:nvPr>
        </p:nvSpPr>
        <p:spPr>
          <a:xfrm>
            <a:off x="533399" y="1188649"/>
            <a:ext cx="5242250" cy="4697489"/>
          </a:xfrm>
          <a:prstGeom prst="rect">
            <a:avLst/>
          </a:prstGeom>
        </p:spPr>
        <p:txBody>
          <a:bodyPr/>
          <a:lstStyle/>
          <a:p>
            <a:pPr marL="0" lvl="1" indent="0">
              <a:buSzPct val="90000"/>
              <a:buNone/>
            </a:pPr>
            <a:r>
              <a:rPr lang="en-US" altLang="en-US" sz="1800" b="1" dirty="0">
                <a:solidFill>
                  <a:schemeClr val="accent1"/>
                </a:solidFill>
              </a:rPr>
              <a:t>Orion Conference Center (OCC): </a:t>
            </a:r>
          </a:p>
          <a:p>
            <a:pPr marL="0" lvl="1" indent="0">
              <a:buSzPct val="90000"/>
              <a:buNone/>
            </a:pPr>
            <a:r>
              <a:rPr lang="en-US" altLang="en-US" sz="1100" dirty="0"/>
              <a:t>2625 Bay Area Blvd, Suite 160 Houston, TX 77058</a:t>
            </a:r>
          </a:p>
          <a:p>
            <a:pPr marL="0" lvl="1" indent="0">
              <a:buSzPct val="90000"/>
              <a:buNone/>
            </a:pPr>
            <a:r>
              <a:rPr lang="en-US" altLang="en-US" sz="1100" i="1" dirty="0">
                <a:solidFill>
                  <a:schemeClr val="accent1"/>
                </a:solidFill>
              </a:rPr>
              <a:t>Park in the Rear Parking Garage </a:t>
            </a:r>
            <a:r>
              <a:rPr lang="en-US" altLang="en-US" sz="1100" i="1" dirty="0">
                <a:solidFill>
                  <a:srgbClr val="FF0000"/>
                </a:solidFill>
              </a:rPr>
              <a:t>DO NOT PARK </a:t>
            </a:r>
            <a:r>
              <a:rPr lang="en-US" altLang="en-US" sz="1100" i="1" dirty="0">
                <a:solidFill>
                  <a:schemeClr val="accent1"/>
                </a:solidFill>
              </a:rPr>
              <a:t>in front of building (Retail stores and 30 minute parking only)</a:t>
            </a:r>
          </a:p>
          <a:p>
            <a:pPr marL="0" lvl="1" indent="0">
              <a:buSzPct val="90000"/>
              <a:buNone/>
            </a:pPr>
            <a:br>
              <a:rPr lang="en-US" altLang="en-US" sz="1800" b="1" dirty="0">
                <a:solidFill>
                  <a:schemeClr val="accent1"/>
                </a:solidFill>
              </a:rPr>
            </a:br>
            <a:r>
              <a:rPr lang="en-US" altLang="en-US" sz="1800" b="1" dirty="0">
                <a:solidFill>
                  <a:schemeClr val="accent1"/>
                </a:solidFill>
              </a:rPr>
              <a:t>Directions from IAH (Bush) Airport to OCC: </a:t>
            </a:r>
          </a:p>
          <a:p>
            <a:pPr marL="0" lvl="1" indent="0">
              <a:buSzPct val="90000"/>
              <a:buNone/>
            </a:pPr>
            <a:r>
              <a:rPr lang="en-US" sz="1100" dirty="0">
                <a:solidFill>
                  <a:schemeClr val="accent1"/>
                </a:solidFill>
              </a:rPr>
              <a:t>Start out going west on Jetero Blvd/Will Clayton Pkwy and continue to Will Clayton Pkwy until you see signs for US 59 S/I-69 towards Houston.  Use the left lane to take the US 59S/I-69 ramp.  Merge onto I-69 and in 16.8 miles take the exit toward Galveston I-45S.  Continue on I-45 S for approximately 15.5 miles and take exit 29 toward Farm to Market 2351/Clear Lake City Blvd/Friendswood.  Use the left 2 lanes to turn left onto FM 2351 E and continue onto Clear Lake City Blvd for 1.5 miles.  Turn right onto Space Center Blvd and in 2.1 miles turn left onto Falcon Pass.  This will take you directly to the parking garage in the back of the building.  The parking garage is on the right hand side directly across the street from the high school track and soccer fields.  </a:t>
            </a:r>
          </a:p>
          <a:p>
            <a:pPr marL="0" lvl="1" indent="0">
              <a:lnSpc>
                <a:spcPct val="100000"/>
              </a:lnSpc>
              <a:buSzPct val="90000"/>
              <a:buNone/>
            </a:pPr>
            <a:endParaRPr lang="en-US" altLang="en-US" sz="800" b="1" dirty="0">
              <a:solidFill>
                <a:schemeClr val="accent1"/>
              </a:solidFill>
            </a:endParaRPr>
          </a:p>
          <a:p>
            <a:pPr marL="0" lvl="1" indent="0">
              <a:buSzPct val="90000"/>
              <a:buNone/>
            </a:pPr>
            <a:r>
              <a:rPr lang="en-US" altLang="en-US" sz="1800" b="1" dirty="0">
                <a:solidFill>
                  <a:schemeClr val="accent1"/>
                </a:solidFill>
              </a:rPr>
              <a:t>Directions from Hobby Airport to OCC: </a:t>
            </a:r>
          </a:p>
          <a:p>
            <a:pPr marL="0" lvl="1" indent="0">
              <a:buSzPct val="90000"/>
              <a:buNone/>
            </a:pPr>
            <a:r>
              <a:rPr lang="en-US" altLang="en-US" sz="1100" dirty="0">
                <a:solidFill>
                  <a:schemeClr val="accent1"/>
                </a:solidFill>
              </a:rPr>
              <a:t>Take the exit to Airport Blvd from Hobby Airport Loop.  Take slight right onto Airport Blvd and continue for 1.6 miles and turn right onto Gulf </a:t>
            </a:r>
            <a:r>
              <a:rPr lang="en-US" altLang="en-US" sz="1100" dirty="0" err="1">
                <a:solidFill>
                  <a:schemeClr val="accent1"/>
                </a:solidFill>
              </a:rPr>
              <a:t>Fwy</a:t>
            </a:r>
            <a:r>
              <a:rPr lang="en-US" altLang="en-US" sz="1100" dirty="0">
                <a:solidFill>
                  <a:schemeClr val="accent1"/>
                </a:solidFill>
              </a:rPr>
              <a:t> (45S).  Use the left lane to take I 45S.  Continue on I-45S for 5.5. miles and take exit 29 for Farm to Market 2351 and continue onto Clear Lake City Blvd for 1.5 miles. Turn right onto Space Center Blvd and in 2.1 miles turn left onto Falcon Pass.  This will take you directly to the parking garage in the back of the building.  The parking garage is on the right hand side directly across the street from the high school track and soccer fields. </a:t>
            </a:r>
            <a:endParaRPr lang="en-US" altLang="en-US" sz="1100" b="1" dirty="0">
              <a:solidFill>
                <a:schemeClr val="accent1"/>
              </a:solidFill>
            </a:endParaRPr>
          </a:p>
        </p:txBody>
      </p:sp>
      <p:sp>
        <p:nvSpPr>
          <p:cNvPr id="9" name="Rectangle 8">
            <a:extLst>
              <a:ext uri="{FF2B5EF4-FFF2-40B4-BE49-F238E27FC236}">
                <a16:creationId xmlns:a16="http://schemas.microsoft.com/office/drawing/2014/main" id="{A48FBF4F-98C3-4D67-BFC9-635CD3448BB5}"/>
              </a:ext>
            </a:extLst>
          </p:cNvPr>
          <p:cNvSpPr/>
          <p:nvPr/>
        </p:nvSpPr>
        <p:spPr>
          <a:xfrm rot="16200000">
            <a:off x="3295437" y="2684047"/>
            <a:ext cx="4960425" cy="523220"/>
          </a:xfrm>
          <a:prstGeom prst="rect">
            <a:avLst/>
          </a:prstGeom>
          <a:noFill/>
        </p:spPr>
        <p:txBody>
          <a:bodyPr wrap="square" lIns="91440" tIns="45720" rIns="91440" bIns="45720">
            <a:spAutoFit/>
          </a:bodyPr>
          <a:lstStyle/>
          <a:p>
            <a:pPr algn="ctr"/>
            <a:r>
              <a:rPr lang="en-US" sz="2800" b="0" cap="none" spc="0" dirty="0">
                <a:ln w="0"/>
                <a:solidFill>
                  <a:schemeClr val="accent2"/>
                </a:solidFill>
                <a:effectLst>
                  <a:outerShdw blurRad="38100" dist="19050" dir="2700000" algn="tl" rotWithShape="0">
                    <a:schemeClr val="dk1">
                      <a:alpha val="40000"/>
                    </a:schemeClr>
                  </a:outerShdw>
                </a:effectLst>
              </a:rPr>
              <a:t>We</a:t>
            </a:r>
            <a:r>
              <a:rPr lang="en-US" sz="2800" dirty="0">
                <a:ln w="0"/>
                <a:solidFill>
                  <a:schemeClr val="accent2"/>
                </a:solidFill>
                <a:effectLst>
                  <a:outerShdw blurRad="38100" dist="19050" dir="2700000" algn="tl" rotWithShape="0">
                    <a:schemeClr val="dk1">
                      <a:alpha val="40000"/>
                    </a:schemeClr>
                  </a:outerShdw>
                </a:effectLst>
              </a:rPr>
              <a:t>lcome to </a:t>
            </a:r>
            <a:r>
              <a:rPr lang="en-US" sz="2800" b="0" cap="none" spc="0" dirty="0">
                <a:ln w="0"/>
                <a:solidFill>
                  <a:schemeClr val="accent2"/>
                </a:solidFill>
                <a:effectLst>
                  <a:outerShdw blurRad="38100" dist="19050" dir="2700000" algn="tl" rotWithShape="0">
                    <a:schemeClr val="dk1">
                      <a:alpha val="40000"/>
                    </a:schemeClr>
                  </a:outerShdw>
                </a:effectLst>
              </a:rPr>
              <a:t>Houston</a:t>
            </a:r>
          </a:p>
        </p:txBody>
      </p:sp>
      <p:grpSp>
        <p:nvGrpSpPr>
          <p:cNvPr id="13" name="Group 12">
            <a:extLst>
              <a:ext uri="{FF2B5EF4-FFF2-40B4-BE49-F238E27FC236}">
                <a16:creationId xmlns:a16="http://schemas.microsoft.com/office/drawing/2014/main" id="{8145E2B5-37B5-4274-A080-B5F67119C86A}"/>
              </a:ext>
            </a:extLst>
          </p:cNvPr>
          <p:cNvGrpSpPr/>
          <p:nvPr/>
        </p:nvGrpSpPr>
        <p:grpSpPr>
          <a:xfrm>
            <a:off x="6005150" y="1085358"/>
            <a:ext cx="5664154" cy="4904069"/>
            <a:chOff x="6005150" y="1085358"/>
            <a:chExt cx="5664154" cy="4904069"/>
          </a:xfrm>
        </p:grpSpPr>
        <p:pic>
          <p:nvPicPr>
            <p:cNvPr id="8" name="Picture 7">
              <a:extLst>
                <a:ext uri="{FF2B5EF4-FFF2-40B4-BE49-F238E27FC236}">
                  <a16:creationId xmlns:a16="http://schemas.microsoft.com/office/drawing/2014/main" id="{EFF31597-8BE6-4216-A714-5D2925C29743}"/>
                </a:ext>
              </a:extLst>
            </p:cNvPr>
            <p:cNvPicPr>
              <a:picLocks noChangeAspect="1"/>
            </p:cNvPicPr>
            <p:nvPr/>
          </p:nvPicPr>
          <p:blipFill>
            <a:blip r:embed="rId2"/>
            <a:stretch>
              <a:fillRect/>
            </a:stretch>
          </p:blipFill>
          <p:spPr>
            <a:xfrm>
              <a:off x="6005150" y="1085358"/>
              <a:ext cx="5653451" cy="4904069"/>
            </a:xfrm>
            <a:prstGeom prst="rect">
              <a:avLst/>
            </a:prstGeom>
          </p:spPr>
        </p:pic>
        <p:sp>
          <p:nvSpPr>
            <p:cNvPr id="11" name="Text Placeholder 1">
              <a:extLst>
                <a:ext uri="{FF2B5EF4-FFF2-40B4-BE49-F238E27FC236}">
                  <a16:creationId xmlns:a16="http://schemas.microsoft.com/office/drawing/2014/main" id="{A2473691-AC43-4928-B90D-947092017A58}"/>
                </a:ext>
              </a:extLst>
            </p:cNvPr>
            <p:cNvSpPr txBox="1">
              <a:spLocks/>
            </p:cNvSpPr>
            <p:nvPr/>
          </p:nvSpPr>
          <p:spPr>
            <a:xfrm>
              <a:off x="10756289" y="5425870"/>
              <a:ext cx="913015" cy="1894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cap="all" baseline="0">
                  <a:solidFill>
                    <a:schemeClr val="accent1"/>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900" dirty="0"/>
                <a:t>Lockheed Martin</a:t>
              </a:r>
              <a:endParaRPr lang="en-US" sz="900" dirty="0"/>
            </a:p>
          </p:txBody>
        </p:sp>
        <p:sp>
          <p:nvSpPr>
            <p:cNvPr id="12" name="Text Placeholder 1">
              <a:extLst>
                <a:ext uri="{FF2B5EF4-FFF2-40B4-BE49-F238E27FC236}">
                  <a16:creationId xmlns:a16="http://schemas.microsoft.com/office/drawing/2014/main" id="{A4ACE44E-5218-4A56-9475-38736C417F44}"/>
                </a:ext>
              </a:extLst>
            </p:cNvPr>
            <p:cNvSpPr txBox="1">
              <a:spLocks/>
            </p:cNvSpPr>
            <p:nvPr/>
          </p:nvSpPr>
          <p:spPr>
            <a:xfrm>
              <a:off x="9289202" y="4758442"/>
              <a:ext cx="913015" cy="1894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cap="all" baseline="0">
                  <a:solidFill>
                    <a:schemeClr val="accent1"/>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en-US" sz="1050" dirty="0"/>
                <a:t>Hobby Airport</a:t>
              </a:r>
              <a:endParaRPr lang="en-US" sz="1050" dirty="0"/>
            </a:p>
          </p:txBody>
        </p:sp>
      </p:grpSp>
    </p:spTree>
    <p:extLst>
      <p:ext uri="{BB962C8B-B14F-4D97-AF65-F5344CB8AC3E}">
        <p14:creationId xmlns:p14="http://schemas.microsoft.com/office/powerpoint/2010/main" val="360510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727DD9F-1FD0-42DD-88D7-7077E78033B8}"/>
              </a:ext>
            </a:extLst>
          </p:cNvPr>
          <p:cNvGrpSpPr/>
          <p:nvPr/>
        </p:nvGrpSpPr>
        <p:grpSpPr>
          <a:xfrm>
            <a:off x="4028901" y="1584125"/>
            <a:ext cx="7492539" cy="4150428"/>
            <a:chOff x="304800" y="1066800"/>
            <a:chExt cx="8305800" cy="4470975"/>
          </a:xfrm>
        </p:grpSpPr>
        <p:pic>
          <p:nvPicPr>
            <p:cNvPr id="15" name="Picture 3">
              <a:extLst>
                <a:ext uri="{FF2B5EF4-FFF2-40B4-BE49-F238E27FC236}">
                  <a16:creationId xmlns:a16="http://schemas.microsoft.com/office/drawing/2014/main" id="{FD8B59C7-BBAD-483E-A81F-E24F1B7B1338}"/>
                </a:ext>
              </a:extLst>
            </p:cNvPr>
            <p:cNvPicPr>
              <a:picLocks noChangeAspect="1" noChangeArrowheads="1"/>
            </p:cNvPicPr>
            <p:nvPr/>
          </p:nvPicPr>
          <p:blipFill>
            <a:blip r:embed="rId2" cstate="print"/>
            <a:srcRect/>
            <a:stretch>
              <a:fillRect/>
            </a:stretch>
          </p:blipFill>
          <p:spPr bwMode="auto">
            <a:xfrm>
              <a:off x="304800" y="1066800"/>
              <a:ext cx="8305800" cy="3726386"/>
            </a:xfrm>
            <a:prstGeom prst="rect">
              <a:avLst/>
            </a:prstGeom>
            <a:noFill/>
            <a:ln w="9525">
              <a:noFill/>
              <a:miter lim="800000"/>
              <a:headEnd/>
              <a:tailEnd/>
            </a:ln>
          </p:spPr>
        </p:pic>
        <p:sp>
          <p:nvSpPr>
            <p:cNvPr id="16" name="TextBox 15">
              <a:extLst>
                <a:ext uri="{FF2B5EF4-FFF2-40B4-BE49-F238E27FC236}">
                  <a16:creationId xmlns:a16="http://schemas.microsoft.com/office/drawing/2014/main" id="{8E18D677-476C-4DA6-B578-DF0A4109D6FE}"/>
                </a:ext>
              </a:extLst>
            </p:cNvPr>
            <p:cNvSpPr txBox="1"/>
            <p:nvPr/>
          </p:nvSpPr>
          <p:spPr>
            <a:xfrm rot="21271263">
              <a:off x="4659717" y="3336510"/>
              <a:ext cx="1090554" cy="338554"/>
            </a:xfrm>
            <a:prstGeom prst="rect">
              <a:avLst/>
            </a:prstGeom>
            <a:noFill/>
          </p:spPr>
          <p:txBody>
            <a:bodyPr wrap="none" rtlCol="0">
              <a:spAutoFit/>
            </a:bodyPr>
            <a:lstStyle/>
            <a:p>
              <a:r>
                <a:rPr lang="en-US" sz="1600" b="1" dirty="0">
                  <a:solidFill>
                    <a:srgbClr val="FF0000"/>
                  </a:solidFill>
                </a:rPr>
                <a:t>Restrooms</a:t>
              </a:r>
            </a:p>
          </p:txBody>
        </p:sp>
        <p:cxnSp>
          <p:nvCxnSpPr>
            <p:cNvPr id="17" name="Straight Arrow Connector 16">
              <a:extLst>
                <a:ext uri="{FF2B5EF4-FFF2-40B4-BE49-F238E27FC236}">
                  <a16:creationId xmlns:a16="http://schemas.microsoft.com/office/drawing/2014/main" id="{74155EA0-1693-404B-963D-F19A7D8DEA29}"/>
                </a:ext>
              </a:extLst>
            </p:cNvPr>
            <p:cNvCxnSpPr>
              <a:cxnSpLocks/>
            </p:cNvCxnSpPr>
            <p:nvPr/>
          </p:nvCxnSpPr>
          <p:spPr>
            <a:xfrm>
              <a:off x="5800038" y="3540717"/>
              <a:ext cx="287123" cy="1267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8787DDFB-47CB-4F7E-B223-4BB00C1BB3E9}"/>
                </a:ext>
              </a:extLst>
            </p:cNvPr>
            <p:cNvSpPr txBox="1"/>
            <p:nvPr/>
          </p:nvSpPr>
          <p:spPr>
            <a:xfrm>
              <a:off x="7510080" y="4953000"/>
              <a:ext cx="1007007" cy="584775"/>
            </a:xfrm>
            <a:prstGeom prst="rect">
              <a:avLst/>
            </a:prstGeom>
            <a:noFill/>
          </p:spPr>
          <p:txBody>
            <a:bodyPr wrap="none" rtlCol="0">
              <a:spAutoFit/>
            </a:bodyPr>
            <a:lstStyle/>
            <a:p>
              <a:pPr algn="ctr"/>
              <a:r>
                <a:rPr lang="en-US" sz="1600" b="1" dirty="0">
                  <a:solidFill>
                    <a:srgbClr val="FF0000"/>
                  </a:solidFill>
                </a:rPr>
                <a:t>Vending </a:t>
              </a:r>
            </a:p>
            <a:p>
              <a:pPr algn="ctr"/>
              <a:r>
                <a:rPr lang="en-US" sz="1600" b="1" dirty="0">
                  <a:solidFill>
                    <a:srgbClr val="FF0000"/>
                  </a:solidFill>
                </a:rPr>
                <a:t>Machines</a:t>
              </a:r>
            </a:p>
          </p:txBody>
        </p:sp>
        <p:cxnSp>
          <p:nvCxnSpPr>
            <p:cNvPr id="19" name="Straight Arrow Connector 18">
              <a:extLst>
                <a:ext uri="{FF2B5EF4-FFF2-40B4-BE49-F238E27FC236}">
                  <a16:creationId xmlns:a16="http://schemas.microsoft.com/office/drawing/2014/main" id="{611A1EDA-C1EA-439C-9F02-E5D548861556}"/>
                </a:ext>
              </a:extLst>
            </p:cNvPr>
            <p:cNvCxnSpPr>
              <a:stCxn id="18" idx="0"/>
            </p:cNvCxnSpPr>
            <p:nvPr/>
          </p:nvCxnSpPr>
          <p:spPr>
            <a:xfrm rot="16200000" flipV="1">
              <a:off x="7626293" y="4565709"/>
              <a:ext cx="609600" cy="1649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B5C77CB8-5E77-4736-83CA-2B538755970B}"/>
                </a:ext>
              </a:extLst>
            </p:cNvPr>
            <p:cNvSpPr/>
            <p:nvPr/>
          </p:nvSpPr>
          <p:spPr>
            <a:xfrm>
              <a:off x="5943600" y="3048000"/>
              <a:ext cx="990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B8B151-7B64-42EE-8F6F-8BB5B2A9A7A9}"/>
                </a:ext>
              </a:extLst>
            </p:cNvPr>
            <p:cNvSpPr txBox="1"/>
            <p:nvPr/>
          </p:nvSpPr>
          <p:spPr>
            <a:xfrm>
              <a:off x="5943600" y="2971800"/>
              <a:ext cx="1096006" cy="307777"/>
            </a:xfrm>
            <a:prstGeom prst="rect">
              <a:avLst/>
            </a:prstGeom>
            <a:noFill/>
          </p:spPr>
          <p:txBody>
            <a:bodyPr wrap="none" rtlCol="0">
              <a:spAutoFit/>
            </a:bodyPr>
            <a:lstStyle/>
            <a:p>
              <a:r>
                <a:rPr lang="en-US" sz="1400" b="1" dirty="0">
                  <a:solidFill>
                    <a:srgbClr val="FF0000"/>
                  </a:solidFill>
                </a:rPr>
                <a:t>OCC Kitchen</a:t>
              </a:r>
            </a:p>
          </p:txBody>
        </p:sp>
        <p:sp>
          <p:nvSpPr>
            <p:cNvPr id="22" name="TextBox 21">
              <a:extLst>
                <a:ext uri="{FF2B5EF4-FFF2-40B4-BE49-F238E27FC236}">
                  <a16:creationId xmlns:a16="http://schemas.microsoft.com/office/drawing/2014/main" id="{152C7852-2CFB-4491-8039-69031BD6D4CE}"/>
                </a:ext>
              </a:extLst>
            </p:cNvPr>
            <p:cNvSpPr txBox="1"/>
            <p:nvPr/>
          </p:nvSpPr>
          <p:spPr>
            <a:xfrm>
              <a:off x="4114800" y="2667000"/>
              <a:ext cx="583814" cy="369332"/>
            </a:xfrm>
            <a:prstGeom prst="rect">
              <a:avLst/>
            </a:prstGeom>
            <a:noFill/>
          </p:spPr>
          <p:txBody>
            <a:bodyPr wrap="none" rtlCol="0">
              <a:spAutoFit/>
            </a:bodyPr>
            <a:lstStyle/>
            <a:p>
              <a:r>
                <a:rPr lang="en-US" b="1" dirty="0">
                  <a:solidFill>
                    <a:srgbClr val="FF0000"/>
                  </a:solidFill>
                </a:rPr>
                <a:t>OCC</a:t>
              </a:r>
            </a:p>
          </p:txBody>
        </p:sp>
      </p:grpSp>
      <p:sp>
        <p:nvSpPr>
          <p:cNvPr id="2" name="Text Placeholder 1"/>
          <p:cNvSpPr>
            <a:spLocks noGrp="1"/>
          </p:cNvSpPr>
          <p:nvPr>
            <p:ph type="body" sz="quarter" idx="10"/>
          </p:nvPr>
        </p:nvSpPr>
        <p:spPr>
          <a:xfrm>
            <a:off x="512136" y="481099"/>
            <a:ext cx="8161601" cy="560887"/>
          </a:xfrm>
        </p:spPr>
        <p:txBody>
          <a:bodyPr/>
          <a:lstStyle/>
          <a:p>
            <a:r>
              <a:rPr lang="en-US" dirty="0"/>
              <a:t>Facility Map</a:t>
            </a:r>
          </a:p>
        </p:txBody>
      </p:sp>
      <p:sp>
        <p:nvSpPr>
          <p:cNvPr id="4" name="Content Placeholder 3"/>
          <p:cNvSpPr>
            <a:spLocks noGrp="1"/>
          </p:cNvSpPr>
          <p:nvPr>
            <p:ph sz="quarter" idx="12"/>
          </p:nvPr>
        </p:nvSpPr>
        <p:spPr>
          <a:xfrm>
            <a:off x="533399" y="1288405"/>
            <a:ext cx="3646715" cy="4697489"/>
          </a:xfrm>
          <a:prstGeom prst="rect">
            <a:avLst/>
          </a:prstGeom>
        </p:spPr>
        <p:txBody>
          <a:bodyPr/>
          <a:lstStyle/>
          <a:p>
            <a:pPr marL="0" lvl="1" indent="0">
              <a:buSzPct val="90000"/>
              <a:buNone/>
            </a:pPr>
            <a:r>
              <a:rPr lang="en-US" altLang="en-US" sz="1800" b="1" dirty="0">
                <a:solidFill>
                  <a:schemeClr val="accent1"/>
                </a:solidFill>
              </a:rPr>
              <a:t>Orion Conference Center (OCC)</a:t>
            </a:r>
          </a:p>
          <a:p>
            <a:pPr marL="0" lvl="1" indent="0">
              <a:buSzPct val="90000"/>
              <a:buNone/>
            </a:pPr>
            <a:r>
              <a:rPr lang="en-US" altLang="en-US" sz="1400" dirty="0"/>
              <a:t>2625 Bay Area Blvd. Suite 160</a:t>
            </a:r>
          </a:p>
          <a:p>
            <a:pPr marL="0" lvl="1" indent="0">
              <a:buSzPct val="90000"/>
              <a:buNone/>
            </a:pPr>
            <a:r>
              <a:rPr lang="en-US" altLang="en-US" sz="1400" dirty="0"/>
              <a:t>Houston, TX 77058</a:t>
            </a:r>
          </a:p>
          <a:p>
            <a:pPr marL="0" lvl="1" indent="0">
              <a:buSzPct val="90000"/>
              <a:buNone/>
            </a:pPr>
            <a:r>
              <a:rPr lang="en-US" altLang="en-US" sz="1400" i="1" dirty="0">
                <a:solidFill>
                  <a:schemeClr val="accent1"/>
                </a:solidFill>
              </a:rPr>
              <a:t>Parking available in the parking garage off Falcon Pass</a:t>
            </a:r>
          </a:p>
        </p:txBody>
      </p:sp>
      <p:grpSp>
        <p:nvGrpSpPr>
          <p:cNvPr id="8" name="Group 7">
            <a:extLst>
              <a:ext uri="{FF2B5EF4-FFF2-40B4-BE49-F238E27FC236}">
                <a16:creationId xmlns:a16="http://schemas.microsoft.com/office/drawing/2014/main" id="{7796CE0B-D0B3-4655-B3C8-E308C5BCB409}"/>
              </a:ext>
            </a:extLst>
          </p:cNvPr>
          <p:cNvGrpSpPr/>
          <p:nvPr/>
        </p:nvGrpSpPr>
        <p:grpSpPr>
          <a:xfrm>
            <a:off x="4912823" y="481099"/>
            <a:ext cx="4048298" cy="1231323"/>
            <a:chOff x="4854634" y="0"/>
            <a:chExt cx="4048298" cy="1571105"/>
          </a:xfrm>
        </p:grpSpPr>
        <p:sp>
          <p:nvSpPr>
            <p:cNvPr id="3" name="Rectangle 2">
              <a:extLst>
                <a:ext uri="{FF2B5EF4-FFF2-40B4-BE49-F238E27FC236}">
                  <a16:creationId xmlns:a16="http://schemas.microsoft.com/office/drawing/2014/main" id="{7965389A-BE96-4ED2-80BB-0B7163D6F1AE}"/>
                </a:ext>
              </a:extLst>
            </p:cNvPr>
            <p:cNvSpPr/>
            <p:nvPr/>
          </p:nvSpPr>
          <p:spPr>
            <a:xfrm>
              <a:off x="4854634" y="0"/>
              <a:ext cx="4048298" cy="1571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ED7E4D0-977E-412E-AE9D-46D0F5618231}"/>
                </a:ext>
              </a:extLst>
            </p:cNvPr>
            <p:cNvSpPr txBox="1"/>
            <p:nvPr/>
          </p:nvSpPr>
          <p:spPr>
            <a:xfrm>
              <a:off x="5394961" y="576876"/>
              <a:ext cx="2967644" cy="369332"/>
            </a:xfrm>
            <a:prstGeom prst="rect">
              <a:avLst/>
            </a:prstGeom>
            <a:noFill/>
          </p:spPr>
          <p:txBody>
            <a:bodyPr wrap="square" rtlCol="0">
              <a:spAutoFit/>
            </a:bodyPr>
            <a:lstStyle/>
            <a:p>
              <a:pPr algn="ctr"/>
              <a:r>
                <a:rPr lang="en-US" dirty="0">
                  <a:solidFill>
                    <a:schemeClr val="bg1"/>
                  </a:solidFill>
                </a:rPr>
                <a:t>Parking Garage</a:t>
              </a:r>
            </a:p>
          </p:txBody>
        </p:sp>
      </p:grpSp>
      <p:sp>
        <p:nvSpPr>
          <p:cNvPr id="10" name="TextBox 9">
            <a:extLst>
              <a:ext uri="{FF2B5EF4-FFF2-40B4-BE49-F238E27FC236}">
                <a16:creationId xmlns:a16="http://schemas.microsoft.com/office/drawing/2014/main" id="{9099C2E1-E9EB-4E07-9789-BCA5260CC37A}"/>
              </a:ext>
            </a:extLst>
          </p:cNvPr>
          <p:cNvSpPr txBox="1"/>
          <p:nvPr/>
        </p:nvSpPr>
        <p:spPr>
          <a:xfrm>
            <a:off x="4912823" y="134685"/>
            <a:ext cx="3981795" cy="369332"/>
          </a:xfrm>
          <a:prstGeom prst="rect">
            <a:avLst/>
          </a:prstGeom>
          <a:noFill/>
        </p:spPr>
        <p:txBody>
          <a:bodyPr wrap="square" rtlCol="0">
            <a:spAutoFit/>
          </a:bodyPr>
          <a:lstStyle/>
          <a:p>
            <a:pPr algn="ctr"/>
            <a:r>
              <a:rPr lang="en-US" dirty="0"/>
              <a:t>Falcon Pass</a:t>
            </a:r>
          </a:p>
        </p:txBody>
      </p:sp>
      <p:sp>
        <p:nvSpPr>
          <p:cNvPr id="12" name="Arrow: Down 11">
            <a:extLst>
              <a:ext uri="{FF2B5EF4-FFF2-40B4-BE49-F238E27FC236}">
                <a16:creationId xmlns:a16="http://schemas.microsoft.com/office/drawing/2014/main" id="{750A7C52-AA85-4A18-AD0C-8B4AE992F7AD}"/>
              </a:ext>
            </a:extLst>
          </p:cNvPr>
          <p:cNvSpPr/>
          <p:nvPr/>
        </p:nvSpPr>
        <p:spPr>
          <a:xfrm>
            <a:off x="8449293" y="1268208"/>
            <a:ext cx="224444" cy="6318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38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136" y="481099"/>
            <a:ext cx="8161601" cy="560887"/>
          </a:xfrm>
        </p:spPr>
        <p:txBody>
          <a:bodyPr/>
          <a:lstStyle/>
          <a:p>
            <a:r>
              <a:rPr lang="en-US" altLang="en-US" dirty="0"/>
              <a:t>Local Hotel Map</a:t>
            </a:r>
            <a:endParaRPr lang="en-US" dirty="0"/>
          </a:p>
        </p:txBody>
      </p:sp>
      <p:pic>
        <p:nvPicPr>
          <p:cNvPr id="4" name="Picture 3">
            <a:extLst>
              <a:ext uri="{FF2B5EF4-FFF2-40B4-BE49-F238E27FC236}">
                <a16:creationId xmlns:a16="http://schemas.microsoft.com/office/drawing/2014/main" id="{20602BE0-AAFA-42F0-9907-5835B91C1348}"/>
              </a:ext>
            </a:extLst>
          </p:cNvPr>
          <p:cNvPicPr>
            <a:picLocks noChangeAspect="1"/>
          </p:cNvPicPr>
          <p:nvPr/>
        </p:nvPicPr>
        <p:blipFill>
          <a:blip r:embed="rId2"/>
          <a:stretch>
            <a:fillRect/>
          </a:stretch>
        </p:blipFill>
        <p:spPr>
          <a:xfrm>
            <a:off x="4945689" y="761542"/>
            <a:ext cx="6734175" cy="5000625"/>
          </a:xfrm>
          <a:prstGeom prst="rect">
            <a:avLst/>
          </a:prstGeom>
        </p:spPr>
      </p:pic>
      <p:sp>
        <p:nvSpPr>
          <p:cNvPr id="7" name="Content Placeholder 3">
            <a:extLst>
              <a:ext uri="{FF2B5EF4-FFF2-40B4-BE49-F238E27FC236}">
                <a16:creationId xmlns:a16="http://schemas.microsoft.com/office/drawing/2014/main" id="{C7A8C345-0DC0-46A8-B45A-6FA67256473E}"/>
              </a:ext>
            </a:extLst>
          </p:cNvPr>
          <p:cNvSpPr>
            <a:spLocks noGrp="1"/>
          </p:cNvSpPr>
          <p:nvPr>
            <p:ph sz="quarter" idx="12"/>
          </p:nvPr>
        </p:nvSpPr>
        <p:spPr>
          <a:xfrm>
            <a:off x="147484" y="1041986"/>
            <a:ext cx="4698836" cy="4697489"/>
          </a:xfrm>
          <a:prstGeom prst="rect">
            <a:avLst/>
          </a:prstGeom>
        </p:spPr>
        <p:txBody>
          <a:bodyPr>
            <a:normAutofit fontScale="92500" lnSpcReduction="10000"/>
          </a:bodyPr>
          <a:lstStyle/>
          <a:p>
            <a:pPr marL="0" lvl="1" indent="0">
              <a:buSzPct val="90000"/>
              <a:buNone/>
            </a:pPr>
            <a:r>
              <a:rPr lang="en-US" altLang="en-US" sz="1800" b="1" dirty="0">
                <a:solidFill>
                  <a:schemeClr val="accent1"/>
                </a:solidFill>
              </a:rPr>
              <a:t>1.  Hilton Garden Inn Webster</a:t>
            </a:r>
          </a:p>
          <a:p>
            <a:pPr marL="0" lvl="1" indent="0">
              <a:buSzPct val="90000"/>
              <a:buNone/>
            </a:pPr>
            <a:r>
              <a:rPr lang="en-US" altLang="en-US" sz="1800" b="1" dirty="0">
                <a:solidFill>
                  <a:schemeClr val="accent1"/>
                </a:solidFill>
              </a:rPr>
              <a:t>2.  Comfort Suites Webster</a:t>
            </a:r>
          </a:p>
          <a:p>
            <a:pPr marL="0" lvl="1" indent="0">
              <a:buSzPct val="90000"/>
              <a:buNone/>
            </a:pPr>
            <a:r>
              <a:rPr lang="en-US" altLang="en-US" sz="1800" b="1" dirty="0">
                <a:solidFill>
                  <a:schemeClr val="accent1"/>
                </a:solidFill>
              </a:rPr>
              <a:t>3.  Holiday Inn Webster</a:t>
            </a:r>
          </a:p>
          <a:p>
            <a:pPr marL="0" lvl="1" indent="0">
              <a:buSzPct val="90000"/>
              <a:buNone/>
            </a:pPr>
            <a:r>
              <a:rPr lang="en-US" altLang="en-US" sz="1800" b="1" dirty="0">
                <a:solidFill>
                  <a:schemeClr val="accent1"/>
                </a:solidFill>
              </a:rPr>
              <a:t>4.  Days Inn Webster</a:t>
            </a:r>
          </a:p>
          <a:p>
            <a:pPr marL="0" lvl="1" indent="0">
              <a:buSzPct val="90000"/>
              <a:buNone/>
            </a:pPr>
            <a:r>
              <a:rPr lang="en-US" altLang="en-US" sz="1800" b="1" dirty="0">
                <a:solidFill>
                  <a:schemeClr val="accent1"/>
                </a:solidFill>
              </a:rPr>
              <a:t>5.  Best Western Webster Hotel</a:t>
            </a:r>
          </a:p>
          <a:p>
            <a:pPr marL="0" lvl="1" indent="0">
              <a:buSzPct val="90000"/>
              <a:buNone/>
            </a:pPr>
            <a:r>
              <a:rPr lang="en-US" altLang="en-US" sz="1800" b="1" dirty="0">
                <a:solidFill>
                  <a:schemeClr val="accent1"/>
                </a:solidFill>
              </a:rPr>
              <a:t>6.  La Quinta Inn &amp; Suites Webster</a:t>
            </a:r>
          </a:p>
          <a:p>
            <a:pPr marL="0" lvl="1" indent="0">
              <a:buSzPct val="90000"/>
              <a:buNone/>
            </a:pPr>
            <a:r>
              <a:rPr lang="en-US" altLang="en-US" sz="1800" b="1" dirty="0">
                <a:solidFill>
                  <a:schemeClr val="accent1"/>
                </a:solidFill>
              </a:rPr>
              <a:t>7.  Home2 Suites by Hilton Webster</a:t>
            </a:r>
          </a:p>
          <a:p>
            <a:pPr marL="0" lvl="1" indent="0">
              <a:buSzPct val="90000"/>
              <a:buNone/>
            </a:pPr>
            <a:r>
              <a:rPr lang="en-US" altLang="en-US" sz="1800" b="1" dirty="0">
                <a:solidFill>
                  <a:schemeClr val="accent1"/>
                </a:solidFill>
              </a:rPr>
              <a:t>8.  Staybridge Suites Webster</a:t>
            </a:r>
          </a:p>
          <a:p>
            <a:pPr marL="0" lvl="1" indent="0">
              <a:buSzPct val="90000"/>
              <a:buNone/>
            </a:pPr>
            <a:r>
              <a:rPr lang="en-US" altLang="en-US" sz="1800" b="1" dirty="0">
                <a:solidFill>
                  <a:schemeClr val="accent1"/>
                </a:solidFill>
              </a:rPr>
              <a:t>9.  Hampton Inn &amp; Suites Clear Lake</a:t>
            </a:r>
          </a:p>
          <a:p>
            <a:pPr marL="0" lvl="1" indent="0">
              <a:buSzPct val="90000"/>
              <a:buNone/>
            </a:pPr>
            <a:r>
              <a:rPr lang="en-US" altLang="en-US" sz="1800" b="1" dirty="0">
                <a:solidFill>
                  <a:schemeClr val="accent1"/>
                </a:solidFill>
              </a:rPr>
              <a:t>10.  Homewood Suites by Hilton Clear Lake</a:t>
            </a:r>
          </a:p>
          <a:p>
            <a:pPr marL="0" lvl="1" indent="0">
              <a:buSzPct val="90000"/>
              <a:buNone/>
            </a:pPr>
            <a:r>
              <a:rPr lang="en-US" altLang="en-US" sz="1800" b="1" dirty="0">
                <a:solidFill>
                  <a:schemeClr val="accent1"/>
                </a:solidFill>
              </a:rPr>
              <a:t>11.  Sonesta ES Suites NASA Clear Lake Houston</a:t>
            </a:r>
          </a:p>
          <a:p>
            <a:pPr marL="0" lvl="1" indent="0">
              <a:buSzPct val="90000"/>
              <a:buNone/>
            </a:pPr>
            <a:r>
              <a:rPr lang="en-US" altLang="en-US" sz="1800" b="1" dirty="0">
                <a:solidFill>
                  <a:schemeClr val="accent1"/>
                </a:solidFill>
              </a:rPr>
              <a:t>12.  Extended Stay America Hotel NASA </a:t>
            </a:r>
            <a:r>
              <a:rPr lang="en-US" altLang="en-US" sz="1800" b="1" dirty="0" err="1">
                <a:solidFill>
                  <a:schemeClr val="accent1"/>
                </a:solidFill>
              </a:rPr>
              <a:t>ebster</a:t>
            </a:r>
            <a:endParaRPr lang="en-US" altLang="en-US" sz="1800" b="1" dirty="0">
              <a:solidFill>
                <a:schemeClr val="accent1"/>
              </a:solidFill>
            </a:endParaRPr>
          </a:p>
          <a:p>
            <a:pPr marL="0" lvl="1" indent="0">
              <a:buSzPct val="90000"/>
              <a:buNone/>
            </a:pPr>
            <a:r>
              <a:rPr lang="en-US" altLang="en-US" sz="1800" b="1" dirty="0">
                <a:solidFill>
                  <a:schemeClr val="accent1"/>
                </a:solidFill>
              </a:rPr>
              <a:t>13.  Holiday Inn Express Hotel &amp; Suites Webster</a:t>
            </a:r>
          </a:p>
          <a:p>
            <a:pPr marL="0" lvl="1" indent="0">
              <a:buSzPct val="90000"/>
              <a:buNone/>
            </a:pPr>
            <a:r>
              <a:rPr lang="en-US" altLang="en-US" sz="1800" b="1" dirty="0">
                <a:solidFill>
                  <a:schemeClr val="accent1"/>
                </a:solidFill>
              </a:rPr>
              <a:t>14.  </a:t>
            </a:r>
            <a:r>
              <a:rPr lang="en-US" altLang="en-US" sz="1800" b="1" dirty="0" err="1">
                <a:solidFill>
                  <a:schemeClr val="accent1"/>
                </a:solidFill>
              </a:rPr>
              <a:t>Tru</a:t>
            </a:r>
            <a:r>
              <a:rPr lang="en-US" altLang="en-US" sz="1800" b="1" dirty="0">
                <a:solidFill>
                  <a:schemeClr val="accent1"/>
                </a:solidFill>
              </a:rPr>
              <a:t> by Hilton Hotel Webster</a:t>
            </a:r>
          </a:p>
          <a:p>
            <a:pPr marL="342900" lvl="1" indent="-342900">
              <a:buSzPct val="90000"/>
              <a:buAutoNum type="arabicPeriod" startAt="15"/>
            </a:pPr>
            <a:r>
              <a:rPr lang="en-US" altLang="en-US" sz="1800" b="1" dirty="0">
                <a:solidFill>
                  <a:schemeClr val="accent1"/>
                </a:solidFill>
              </a:rPr>
              <a:t>SpringHill Suites by Marriott Webster</a:t>
            </a:r>
          </a:p>
          <a:p>
            <a:pPr marL="342900" lvl="1" indent="-342900">
              <a:buSzPct val="90000"/>
              <a:buAutoNum type="arabicPeriod" startAt="15"/>
            </a:pPr>
            <a:r>
              <a:rPr lang="en-US" altLang="en-US" sz="1800" b="1" dirty="0">
                <a:solidFill>
                  <a:schemeClr val="accent1"/>
                </a:solidFill>
              </a:rPr>
              <a:t>TownePlace Suites by Marriott Clear Lake Houston</a:t>
            </a:r>
          </a:p>
        </p:txBody>
      </p:sp>
    </p:spTree>
    <p:extLst>
      <p:ext uri="{BB962C8B-B14F-4D97-AF65-F5344CB8AC3E}">
        <p14:creationId xmlns:p14="http://schemas.microsoft.com/office/powerpoint/2010/main" val="15196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136" y="481099"/>
            <a:ext cx="8161601" cy="560887"/>
          </a:xfrm>
        </p:spPr>
        <p:txBody>
          <a:bodyPr/>
          <a:lstStyle/>
          <a:p>
            <a:r>
              <a:rPr lang="en-US" altLang="en-US" dirty="0"/>
              <a:t>Hobby Airport Airline Flight Information</a:t>
            </a:r>
            <a:endParaRPr lang="en-US" dirty="0"/>
          </a:p>
        </p:txBody>
      </p:sp>
      <p:sp>
        <p:nvSpPr>
          <p:cNvPr id="4" name="Content Placeholder 3">
            <a:extLst>
              <a:ext uri="{FF2B5EF4-FFF2-40B4-BE49-F238E27FC236}">
                <a16:creationId xmlns:a16="http://schemas.microsoft.com/office/drawing/2014/main" id="{B5812E06-0F77-4606-84BA-900707E8B3D8}"/>
              </a:ext>
            </a:extLst>
          </p:cNvPr>
          <p:cNvSpPr>
            <a:spLocks noGrp="1"/>
          </p:cNvSpPr>
          <p:nvPr>
            <p:ph sz="quarter" idx="12"/>
          </p:nvPr>
        </p:nvSpPr>
        <p:spPr>
          <a:xfrm>
            <a:off x="810675" y="1852949"/>
            <a:ext cx="2797630" cy="3842753"/>
          </a:xfrm>
          <a:prstGeom prst="rect">
            <a:avLst/>
          </a:prstGeom>
        </p:spPr>
        <p:txBody>
          <a:bodyPr/>
          <a:lstStyle/>
          <a:p>
            <a:pPr>
              <a:spcBef>
                <a:spcPts val="1800"/>
              </a:spcBef>
            </a:pPr>
            <a:r>
              <a:rPr lang="en-US" altLang="en-US" sz="2000" b="1" dirty="0">
                <a:solidFill>
                  <a:schemeClr val="accent1"/>
                </a:solidFill>
              </a:rPr>
              <a:t>Southwest Airlines</a:t>
            </a:r>
            <a:br>
              <a:rPr lang="en-US" altLang="en-US" sz="2000" b="1" dirty="0">
                <a:solidFill>
                  <a:schemeClr val="accent1"/>
                </a:solidFill>
              </a:rPr>
            </a:br>
            <a:r>
              <a:rPr lang="en-US" altLang="en-US" sz="1600" dirty="0">
                <a:hlinkClick r:id="rId2"/>
              </a:rPr>
              <a:t>www.southwest.com</a:t>
            </a:r>
            <a:r>
              <a:rPr lang="en-US" altLang="en-US" sz="1600" dirty="0"/>
              <a:t> </a:t>
            </a:r>
            <a:br>
              <a:rPr lang="en-US" altLang="en-US" sz="1600" dirty="0"/>
            </a:br>
            <a:r>
              <a:rPr lang="en-US" altLang="en-US" sz="1600" dirty="0"/>
              <a:t>Toll Free: 1 (800)435-9792</a:t>
            </a:r>
            <a:br>
              <a:rPr lang="en-US" altLang="en-US" sz="1600" dirty="0"/>
            </a:br>
            <a:br>
              <a:rPr lang="en-US" altLang="en-US" sz="1600" dirty="0"/>
            </a:br>
            <a:r>
              <a:rPr lang="en-US" altLang="en-US" sz="2000" b="1" dirty="0">
                <a:solidFill>
                  <a:schemeClr val="accent1"/>
                </a:solidFill>
              </a:rPr>
              <a:t>American Airlines</a:t>
            </a:r>
            <a:br>
              <a:rPr lang="en-US" altLang="en-US" sz="1600" b="1" dirty="0">
                <a:solidFill>
                  <a:schemeClr val="accent1"/>
                </a:solidFill>
              </a:rPr>
            </a:br>
            <a:r>
              <a:rPr lang="en-US" altLang="en-US" sz="1600" dirty="0">
                <a:hlinkClick r:id="rId3"/>
              </a:rPr>
              <a:t>www.aa.com</a:t>
            </a:r>
            <a:br>
              <a:rPr lang="en-US" altLang="en-US" sz="1600" dirty="0"/>
            </a:br>
            <a:r>
              <a:rPr lang="en-US" altLang="en-US" sz="1600" dirty="0"/>
              <a:t>Toll Free: 1 (800) 223-5436</a:t>
            </a:r>
            <a:br>
              <a:rPr lang="en-US" altLang="en-US" sz="1600" dirty="0"/>
            </a:br>
            <a:br>
              <a:rPr lang="en-US" altLang="en-US" sz="1600" dirty="0"/>
            </a:br>
            <a:r>
              <a:rPr lang="en-US" altLang="en-US" sz="2000" b="1" dirty="0">
                <a:solidFill>
                  <a:schemeClr val="accent1"/>
                </a:solidFill>
              </a:rPr>
              <a:t>Delta Airlines</a:t>
            </a:r>
            <a:br>
              <a:rPr lang="en-US" altLang="en-US" sz="1600" dirty="0"/>
            </a:br>
            <a:r>
              <a:rPr lang="en-US" altLang="en-US" sz="1600" dirty="0">
                <a:hlinkClick r:id="rId4"/>
              </a:rPr>
              <a:t>www.delta.com</a:t>
            </a:r>
            <a:br>
              <a:rPr lang="en-US" altLang="en-US" sz="1600" dirty="0"/>
            </a:br>
            <a:r>
              <a:rPr lang="en-US" altLang="en-US" sz="1600" dirty="0"/>
              <a:t>Toll Free: 1 (800) 221-1212</a:t>
            </a:r>
            <a:br>
              <a:rPr lang="en-US" altLang="en-US" sz="1600" dirty="0"/>
            </a:br>
            <a:br>
              <a:rPr lang="en-US" altLang="en-US" sz="1600" dirty="0"/>
            </a:br>
            <a:r>
              <a:rPr lang="en-US" altLang="en-US" sz="2000" b="1" dirty="0">
                <a:solidFill>
                  <a:schemeClr val="accent1"/>
                </a:solidFill>
              </a:rPr>
              <a:t>United Airlines</a:t>
            </a:r>
            <a:br>
              <a:rPr lang="en-US" altLang="en-US" sz="1600" dirty="0"/>
            </a:br>
            <a:r>
              <a:rPr lang="en-US" altLang="en-US" sz="1600" dirty="0">
                <a:hlinkClick r:id="rId5"/>
              </a:rPr>
              <a:t>www.united.com</a:t>
            </a:r>
            <a:br>
              <a:rPr lang="en-US" altLang="en-US" sz="1600" dirty="0"/>
            </a:br>
            <a:r>
              <a:rPr lang="en-US" altLang="en-US" sz="1600" dirty="0"/>
              <a:t>Toll Free: 1 (800) 241-6522</a:t>
            </a:r>
          </a:p>
        </p:txBody>
      </p:sp>
      <p:sp>
        <p:nvSpPr>
          <p:cNvPr id="7" name="Text Box 12">
            <a:extLst>
              <a:ext uri="{FF2B5EF4-FFF2-40B4-BE49-F238E27FC236}">
                <a16:creationId xmlns:a16="http://schemas.microsoft.com/office/drawing/2014/main" id="{47A41446-8068-4A48-ACA7-D0BDF93A6F57}"/>
              </a:ext>
            </a:extLst>
          </p:cNvPr>
          <p:cNvSpPr txBox="1">
            <a:spLocks noChangeArrowheads="1"/>
          </p:cNvSpPr>
          <p:nvPr/>
        </p:nvSpPr>
        <p:spPr bwMode="auto">
          <a:xfrm>
            <a:off x="6970770" y="1381432"/>
            <a:ext cx="1702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chemeClr val="bg1"/>
                </a:solidFill>
                <a:latin typeface="Arial" charset="0"/>
              </a:defRPr>
            </a:lvl1pPr>
            <a:lvl2pPr marL="742950" indent="-285750">
              <a:defRPr sz="2400" i="1">
                <a:solidFill>
                  <a:schemeClr val="bg1"/>
                </a:solidFill>
                <a:latin typeface="Arial" charset="0"/>
              </a:defRPr>
            </a:lvl2pPr>
            <a:lvl3pPr marL="1143000" indent="-228600">
              <a:defRPr sz="2400" i="1">
                <a:solidFill>
                  <a:schemeClr val="bg1"/>
                </a:solidFill>
                <a:latin typeface="Arial" charset="0"/>
              </a:defRPr>
            </a:lvl3pPr>
            <a:lvl4pPr marL="1600200" indent="-228600">
              <a:defRPr sz="2400" i="1">
                <a:solidFill>
                  <a:schemeClr val="bg1"/>
                </a:solidFill>
                <a:latin typeface="Arial" charset="0"/>
              </a:defRPr>
            </a:lvl4pPr>
            <a:lvl5pPr marL="2057400" indent="-228600">
              <a:defRPr sz="2400" i="1">
                <a:solidFill>
                  <a:schemeClr val="bg1"/>
                </a:solidFill>
                <a:latin typeface="Arial" charset="0"/>
              </a:defRPr>
            </a:lvl5pPr>
            <a:lvl6pPr marL="2514600" indent="-228600" eaLnBrk="0" fontAlgn="base" hangingPunct="0">
              <a:spcBef>
                <a:spcPct val="0"/>
              </a:spcBef>
              <a:spcAft>
                <a:spcPct val="0"/>
              </a:spcAft>
              <a:defRPr sz="2400" i="1">
                <a:solidFill>
                  <a:schemeClr val="bg1"/>
                </a:solidFill>
                <a:latin typeface="Arial" charset="0"/>
              </a:defRPr>
            </a:lvl6pPr>
            <a:lvl7pPr marL="2971800" indent="-228600" eaLnBrk="0" fontAlgn="base" hangingPunct="0">
              <a:spcBef>
                <a:spcPct val="0"/>
              </a:spcBef>
              <a:spcAft>
                <a:spcPct val="0"/>
              </a:spcAft>
              <a:defRPr sz="2400" i="1">
                <a:solidFill>
                  <a:schemeClr val="bg1"/>
                </a:solidFill>
                <a:latin typeface="Arial" charset="0"/>
              </a:defRPr>
            </a:lvl7pPr>
            <a:lvl8pPr marL="3429000" indent="-228600" eaLnBrk="0" fontAlgn="base" hangingPunct="0">
              <a:spcBef>
                <a:spcPct val="0"/>
              </a:spcBef>
              <a:spcAft>
                <a:spcPct val="0"/>
              </a:spcAft>
              <a:defRPr sz="2400" i="1">
                <a:solidFill>
                  <a:schemeClr val="bg1"/>
                </a:solidFill>
                <a:latin typeface="Arial" charset="0"/>
              </a:defRPr>
            </a:lvl8pPr>
            <a:lvl9pPr marL="3886200" indent="-228600" eaLnBrk="0" fontAlgn="base" hangingPunct="0">
              <a:spcBef>
                <a:spcPct val="0"/>
              </a:spcBef>
              <a:spcAft>
                <a:spcPct val="0"/>
              </a:spcAft>
              <a:defRPr sz="2400" i="1">
                <a:solidFill>
                  <a:schemeClr val="bg1"/>
                </a:solidFill>
                <a:latin typeface="Arial" charset="0"/>
              </a:defRPr>
            </a:lvl9pPr>
          </a:lstStyle>
          <a:p>
            <a:r>
              <a:rPr lang="en-US" altLang="en-US" sz="2000" b="1" i="0" dirty="0">
                <a:solidFill>
                  <a:schemeClr val="accent1"/>
                </a:solidFill>
                <a:latin typeface="+mn-lt"/>
              </a:rPr>
              <a:t>Hobby Airport</a:t>
            </a:r>
          </a:p>
        </p:txBody>
      </p:sp>
      <p:pic>
        <p:nvPicPr>
          <p:cNvPr id="3" name="Picture 2">
            <a:extLst>
              <a:ext uri="{FF2B5EF4-FFF2-40B4-BE49-F238E27FC236}">
                <a16:creationId xmlns:a16="http://schemas.microsoft.com/office/drawing/2014/main" id="{44945E98-BF23-4BB0-8BDD-20157C27D8F3}"/>
              </a:ext>
            </a:extLst>
          </p:cNvPr>
          <p:cNvPicPr>
            <a:picLocks noChangeAspect="1"/>
          </p:cNvPicPr>
          <p:nvPr/>
        </p:nvPicPr>
        <p:blipFill>
          <a:blip r:embed="rId6"/>
          <a:stretch>
            <a:fillRect/>
          </a:stretch>
        </p:blipFill>
        <p:spPr>
          <a:xfrm>
            <a:off x="4122136" y="1781542"/>
            <a:ext cx="6536492" cy="3914160"/>
          </a:xfrm>
          <a:prstGeom prst="rect">
            <a:avLst/>
          </a:prstGeom>
        </p:spPr>
      </p:pic>
      <p:sp>
        <p:nvSpPr>
          <p:cNvPr id="5" name="TextBox 4">
            <a:extLst>
              <a:ext uri="{FF2B5EF4-FFF2-40B4-BE49-F238E27FC236}">
                <a16:creationId xmlns:a16="http://schemas.microsoft.com/office/drawing/2014/main" id="{5508E490-90F2-440C-B5E1-FA0F24714152}"/>
              </a:ext>
            </a:extLst>
          </p:cNvPr>
          <p:cNvSpPr txBox="1"/>
          <p:nvPr/>
        </p:nvSpPr>
        <p:spPr>
          <a:xfrm>
            <a:off x="667910" y="927389"/>
            <a:ext cx="7915787" cy="369332"/>
          </a:xfrm>
          <a:prstGeom prst="rect">
            <a:avLst/>
          </a:prstGeom>
          <a:noFill/>
        </p:spPr>
        <p:txBody>
          <a:bodyPr wrap="square" rtlCol="0">
            <a:spAutoFit/>
          </a:bodyPr>
          <a:lstStyle/>
          <a:p>
            <a:pPr algn="ctr"/>
            <a:r>
              <a:rPr lang="en-US" dirty="0">
                <a:solidFill>
                  <a:srgbClr val="FF0000"/>
                </a:solidFill>
              </a:rPr>
              <a:t>Hobby is the closest airport to the facility</a:t>
            </a:r>
          </a:p>
        </p:txBody>
      </p:sp>
    </p:spTree>
    <p:extLst>
      <p:ext uri="{BB962C8B-B14F-4D97-AF65-F5344CB8AC3E}">
        <p14:creationId xmlns:p14="http://schemas.microsoft.com/office/powerpoint/2010/main" val="373516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3169" y="486765"/>
            <a:ext cx="8161601" cy="560887"/>
          </a:xfrm>
        </p:spPr>
        <p:txBody>
          <a:bodyPr/>
          <a:lstStyle/>
          <a:p>
            <a:pPr algn="ctr"/>
            <a:r>
              <a:rPr lang="en-US" dirty="0"/>
              <a:t>Car Rental – Hobby airport</a:t>
            </a:r>
          </a:p>
        </p:txBody>
      </p:sp>
      <p:pic>
        <p:nvPicPr>
          <p:cNvPr id="13" name="Picture 12">
            <a:extLst>
              <a:ext uri="{FF2B5EF4-FFF2-40B4-BE49-F238E27FC236}">
                <a16:creationId xmlns:a16="http://schemas.microsoft.com/office/drawing/2014/main" id="{F979DE8B-35D3-4624-A74B-FF6AACC322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49393" y="1346604"/>
            <a:ext cx="2645749" cy="1217458"/>
          </a:xfrm>
          <a:prstGeom prst="rect">
            <a:avLst/>
          </a:prstGeom>
        </p:spPr>
      </p:pic>
      <p:pic>
        <p:nvPicPr>
          <p:cNvPr id="15" name="Picture 14">
            <a:extLst>
              <a:ext uri="{FF2B5EF4-FFF2-40B4-BE49-F238E27FC236}">
                <a16:creationId xmlns:a16="http://schemas.microsoft.com/office/drawing/2014/main" id="{1C1FBF0E-ED0C-4AE9-B1C4-6965193770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34883" y="1528476"/>
            <a:ext cx="2463482" cy="853713"/>
          </a:xfrm>
          <a:prstGeom prst="rect">
            <a:avLst/>
          </a:prstGeom>
        </p:spPr>
      </p:pic>
      <p:pic>
        <p:nvPicPr>
          <p:cNvPr id="17" name="Picture 16">
            <a:extLst>
              <a:ext uri="{FF2B5EF4-FFF2-40B4-BE49-F238E27FC236}">
                <a16:creationId xmlns:a16="http://schemas.microsoft.com/office/drawing/2014/main" id="{7EA37455-9A57-4DF7-8B92-DA99A8E1EB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05822" y="2505396"/>
            <a:ext cx="3932891" cy="1459278"/>
          </a:xfrm>
          <a:prstGeom prst="rect">
            <a:avLst/>
          </a:prstGeom>
        </p:spPr>
      </p:pic>
      <p:pic>
        <p:nvPicPr>
          <p:cNvPr id="19" name="Picture 18">
            <a:extLst>
              <a:ext uri="{FF2B5EF4-FFF2-40B4-BE49-F238E27FC236}">
                <a16:creationId xmlns:a16="http://schemas.microsoft.com/office/drawing/2014/main" id="{22309099-6817-4EA1-B82C-BC7515F3CB6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53748" t="33208" r="3646" b="31154"/>
          <a:stretch/>
        </p:blipFill>
        <p:spPr>
          <a:xfrm>
            <a:off x="2692972" y="2736928"/>
            <a:ext cx="2862986" cy="996213"/>
          </a:xfrm>
          <a:prstGeom prst="rect">
            <a:avLst/>
          </a:prstGeom>
        </p:spPr>
      </p:pic>
      <p:pic>
        <p:nvPicPr>
          <p:cNvPr id="21" name="Picture 20">
            <a:extLst>
              <a:ext uri="{FF2B5EF4-FFF2-40B4-BE49-F238E27FC236}">
                <a16:creationId xmlns:a16="http://schemas.microsoft.com/office/drawing/2014/main" id="{837DFF49-154A-4A3E-8146-0CDC043BED9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04922" y="3985717"/>
            <a:ext cx="3502072" cy="700414"/>
          </a:xfrm>
          <a:prstGeom prst="rect">
            <a:avLst/>
          </a:prstGeom>
        </p:spPr>
      </p:pic>
      <p:pic>
        <p:nvPicPr>
          <p:cNvPr id="25" name="Picture 24">
            <a:extLst>
              <a:ext uri="{FF2B5EF4-FFF2-40B4-BE49-F238E27FC236}">
                <a16:creationId xmlns:a16="http://schemas.microsoft.com/office/drawing/2014/main" id="{C25C6D49-078C-4129-A834-6CF20A38636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93035" y="5123466"/>
            <a:ext cx="2841870" cy="819612"/>
          </a:xfrm>
          <a:prstGeom prst="rect">
            <a:avLst/>
          </a:prstGeom>
        </p:spPr>
      </p:pic>
    </p:spTree>
    <p:extLst>
      <p:ext uri="{BB962C8B-B14F-4D97-AF65-F5344CB8AC3E}">
        <p14:creationId xmlns:p14="http://schemas.microsoft.com/office/powerpoint/2010/main" val="1061764190"/>
      </p:ext>
    </p:extLst>
  </p:cSld>
  <p:clrMapOvr>
    <a:masterClrMapping/>
  </p:clrMapOvr>
</p:sld>
</file>

<file path=ppt/theme/theme1.xml><?xml version="1.0" encoding="utf-8"?>
<a:theme xmlns:a="http://schemas.openxmlformats.org/drawingml/2006/main" name="Office Theme">
  <a:themeElements>
    <a:clrScheme name="LMTemplate_Colors">
      <a:dk1>
        <a:srgbClr val="63666A"/>
      </a:dk1>
      <a:lt1>
        <a:sysClr val="window" lastClr="FFFFFF"/>
      </a:lt1>
      <a:dk2>
        <a:srgbClr val="000000"/>
      </a:dk2>
      <a:lt2>
        <a:srgbClr val="E7E6E6"/>
      </a:lt2>
      <a:accent1>
        <a:srgbClr val="002F6C"/>
      </a:accent1>
      <a:accent2>
        <a:srgbClr val="00A3E0"/>
      </a:accent2>
      <a:accent3>
        <a:srgbClr val="007396"/>
      </a:accent3>
      <a:accent4>
        <a:srgbClr val="833177"/>
      </a:accent4>
      <a:accent5>
        <a:srgbClr val="43B02A"/>
      </a:accent5>
      <a:accent6>
        <a:srgbClr val="FFCD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ckheed Martin PowerPoint.PPTX" id="{5F09EA83-9AEC-4857-AC14-D0B7CAC17FED}" vid="{ABD7E0D0-260C-4059-8430-9005EA43B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9BFE13F2C6DC4E8A742168C5E5E2A3" ma:contentTypeVersion="12" ma:contentTypeDescription="Create a new document." ma:contentTypeScope="" ma:versionID="48900e67c0d0066448a8529c3e1c1e65">
  <xsd:schema xmlns:xsd="http://www.w3.org/2001/XMLSchema" xmlns:xs="http://www.w3.org/2001/XMLSchema" xmlns:p="http://schemas.microsoft.com/office/2006/metadata/properties" xmlns:ns2="661bd46e-921f-4b2f-94f6-3f9bfcdede32" xmlns:ns3="1042a8a7-e606-4d6a-9cd6-c2fbda9658e7" targetNamespace="http://schemas.microsoft.com/office/2006/metadata/properties" ma:root="true" ma:fieldsID="7935dc6e203849a374f4e7dc4c1c3403" ns2:_="" ns3:_="">
    <xsd:import namespace="661bd46e-921f-4b2f-94f6-3f9bfcdede32"/>
    <xsd:import namespace="1042a8a7-e606-4d6a-9cd6-c2fbda9658e7"/>
    <xsd:element name="properties">
      <xsd:complexType>
        <xsd:sequence>
          <xsd:element name="documentManagement">
            <xsd:complexType>
              <xsd:all>
                <xsd:element ref="ns2:TaxKeywordTaxHTField" minOccurs="0"/>
                <xsd:element ref="ns2:TaxCatchAll" minOccurs="0"/>
                <xsd:element ref="ns3:Info" minOccurs="0"/>
                <xsd:element ref="ns2:SIPLabel" minOccurs="0"/>
                <xsd:element ref="ns2:SIPLabel_ECICountry" minOccurs="0"/>
                <xsd:element ref="ns2:SIPLabel_OCI" minOccurs="0"/>
                <xsd:element ref="ns2:SIPLabel_TPPI" minOccurs="0"/>
                <xsd:element ref="ns2:SIPLabel_Special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bd46e-921f-4b2f-94f6-3f9bfcdede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Enterprise_x0020_Keywords" ma:displayName="Enterprise Keywords" ma:fieldId="{23f27201-bee3-471e-b2e7-b64fd8b7ca38}" ma:taxonomyMulti="true" ma:sspId="5f68076a-9896-4f70-850d-4130ed0339a6"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dfc3885-0e86-4dcb-a692-351b8f83f0b3}" ma:internalName="TaxCatchAll" ma:showField="CatchAllData" ma:web="661bd46e-921f-4b2f-94f6-3f9bfcdede32">
      <xsd:complexType>
        <xsd:complexContent>
          <xsd:extension base="dms:MultiChoiceLookup">
            <xsd:sequence>
              <xsd:element name="Value" type="dms:Lookup" maxOccurs="unbounded" minOccurs="0" nillable="true"/>
            </xsd:sequence>
          </xsd:extension>
        </xsd:complexContent>
      </xsd:complexType>
    </xsd:element>
    <xsd:element name="SIPLabel" ma:index="12" nillable="true" ma:displayName="Sensitive Information Protection (SIP) Label" ma:internalName="SIPLabel" ma:requiredMultiChoice="true">
      <xsd:complexType>
        <xsd:complexContent>
          <xsd:extension base="dms:MultiChoice">
            <xsd:sequence>
              <xsd:element name="Value" maxOccurs="unbounded" minOccurs="0" nillable="true">
                <xsd:simpleType>
                  <xsd:restriction base="dms:Choice">
                    <xsd:enumeration value="Unrestricted"/>
                    <xsd:enumeration value="Lockheed Martin Proprietary Information (LMPI)"/>
                    <xsd:enumeration value="Export Controlled Information (ECI)"/>
                    <xsd:enumeration value="Attorney-Client Privileged Information and/or Attorney Work Product"/>
                    <xsd:enumeration value="Protected Information"/>
                    <xsd:enumeration value="Personal Information"/>
                    <xsd:enumeration value="Third Party Proprietary Information"/>
                    <xsd:enumeration value="Organizational Conflict of Interest (OCI)"/>
                    <xsd:enumeration value="Specialty Label"/>
                  </xsd:restriction>
                </xsd:simpleType>
              </xsd:element>
            </xsd:sequence>
          </xsd:extension>
        </xsd:complexContent>
      </xsd:complexType>
    </xsd:element>
    <xsd:element name="SIPLabel_ECICountry" ma:index="13" nillable="true" ma:displayName="Export Control Country of Jurisdiction" ma:internalName="SIPLabel_ECICountry">
      <xsd:complexType>
        <xsd:complexContent>
          <xsd:extension base="dms:MultiChoice">
            <xsd:sequence>
              <xsd:element name="Value" maxOccurs="unbounded" minOccurs="0" nillable="true">
                <xsd:simpleType>
                  <xsd:restriction base="dms:Choice">
                    <xsd:enumeration value="United States (US)"/>
                    <xsd:enumeration value="Canada (CA)"/>
                    <xsd:enumeration value="United Kingdom (GB)"/>
                    <xsd:enumeration value="Australia (AU)"/>
                    <xsd:enumeration value="Albania (AL)"/>
                    <xsd:enumeration value="Argentina (AR)"/>
                    <xsd:enumeration value="Bahrain (BH)"/>
                    <xsd:enumeration value="Belgium (BE)"/>
                    <xsd:enumeration value="Brazil (BR)"/>
                    <xsd:enumeration value="China (CN)"/>
                    <xsd:enumeration value="Colombia (CO)"/>
                    <xsd:enumeration value="Croatia (HR)"/>
                    <xsd:enumeration value="Denmark (DK)"/>
                    <xsd:enumeration value="Egypt (EG)"/>
                    <xsd:enumeration value="Finland (FI)"/>
                    <xsd:enumeration value="France (FR)"/>
                    <xsd:enumeration value="Germany (DE)"/>
                    <xsd:enumeration value="Greece (GR)"/>
                    <xsd:enumeration value="Guam (GU)"/>
                    <xsd:enumeration value="Hong Kong (HK)"/>
                    <xsd:enumeration value="India (IN)"/>
                    <xsd:enumeration value="Israel (IL)"/>
                    <xsd:enumeration value="Italy (IT)"/>
                    <xsd:enumeration value="Japan (JP)"/>
                    <xsd:enumeration value="Korea, Republic of (KR)"/>
                    <xsd:enumeration value="Kuwait (KW)"/>
                    <xsd:enumeration value="Malaysia (MY)"/>
                    <xsd:enumeration value="Mauritius (MU)"/>
                    <xsd:enumeration value="Mexico (MX)"/>
                    <xsd:enumeration value="Netherlands (NL)"/>
                    <xsd:enumeration value="New Zealand (NZ)"/>
                    <xsd:enumeration value="Norway (NO)"/>
                    <xsd:enumeration value="Philippines (PH)"/>
                    <xsd:enumeration value="Poland (PL)"/>
                    <xsd:enumeration value="Portugal (PT)"/>
                    <xsd:enumeration value="Puerto Rico (PR)"/>
                    <xsd:enumeration value="Romania (RO)"/>
                    <xsd:enumeration value="Saudi Arabia (SA)"/>
                    <xsd:enumeration value="Singapore (SG)"/>
                    <xsd:enumeration value="South Africa (ZA)"/>
                    <xsd:enumeration value="Spain (ES)"/>
                    <xsd:enumeration value="Sweden (SE)"/>
                    <xsd:enumeration value="Switzerland (CH)"/>
                    <xsd:enumeration value="Taiwan, Province of China (TW)"/>
                    <xsd:enumeration value="Thailand (TH)"/>
                    <xsd:enumeration value="Turkey (TR)"/>
                    <xsd:enumeration value="United Arab Emirates (AE)"/>
                    <xsd:enumeration value="Venezuela (VE)"/>
                    <xsd:enumeration value="Viet Nam (VN)"/>
                  </xsd:restriction>
                </xsd:simpleType>
              </xsd:element>
            </xsd:sequence>
          </xsd:extension>
        </xsd:complexContent>
      </xsd:complexType>
    </xsd:element>
    <xsd:element name="SIPLabel_OCI" ma:index="14" nillable="true" ma:displayName="Organizational Conflict of Interest" ma:internalName="SIPLabel_OCI">
      <xsd:simpleType>
        <xsd:restriction base="dms:Text"/>
      </xsd:simpleType>
    </xsd:element>
    <xsd:element name="SIPLabel_TPPI" ma:index="15" nillable="true" ma:displayName="Third Party" ma:internalName="SIPLabel_TPPI">
      <xsd:simpleType>
        <xsd:restriction base="dms:Text"/>
      </xsd:simpleType>
    </xsd:element>
    <xsd:element name="SIPLabel_Specialty" ma:index="16" nillable="true" ma:displayName="Specialty Label" ma:internalName="SIPLabel_Specialty">
      <xsd:complexType>
        <xsd:complexContent>
          <xsd:extension base="dms:MultiChoice">
            <xsd:sequence>
              <xsd:element name="Value" maxOccurs="unbounded" minOccurs="0" nillable="true">
                <xsd:simpleType>
                  <xsd:restriction base="dms:Choice">
                    <xsd:enumeration value="For Official Use Only"/>
                    <xsd:enumeration value="NATO Restricted"/>
                    <xsd:enumeration value="UK OFFICIAL"/>
                    <xsd:enumeration value="UK OFFICIAL-SENSITIV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42a8a7-e606-4d6a-9cd6-c2fbda9658e7" elementFormDefault="qualified">
    <xsd:import namespace="http://schemas.microsoft.com/office/2006/documentManagement/types"/>
    <xsd:import namespace="http://schemas.microsoft.com/office/infopath/2007/PartnerControls"/>
    <xsd:element name="Info" ma:index="11" nillable="true" ma:displayName="Info" ma:internalName="Inf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61bd46e-921f-4b2f-94f6-3f9bfcdede32">
      <Value>34</Value>
      <Value>33</Value>
      <Value>32</Value>
    </TaxCatchAll>
    <SIPLabel_Specialty xmlns="661bd46e-921f-4b2f-94f6-3f9bfcdede32"/>
    <SIPLabel_TPPI xmlns="661bd46e-921f-4b2f-94f6-3f9bfcdede32" xsi:nil="true"/>
    <TaxKeywordTaxHTField xmlns="661bd46e-921f-4b2f-94f6-3f9bfcdede32">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fdd97a65-f75e-49d0-985b-95654da0a884</TermId>
        </TermInfo>
        <TermInfo xmlns="http://schemas.microsoft.com/office/infopath/2007/PartnerControls">
          <TermName xmlns="http://schemas.microsoft.com/office/infopath/2007/PartnerControls">template</TermName>
          <TermId xmlns="http://schemas.microsoft.com/office/infopath/2007/PartnerControls">aa6d2b24-3068-464c-b8a1-9c0912f06071</TermId>
        </TermInfo>
        <TermInfo xmlns="http://schemas.microsoft.com/office/infopath/2007/PartnerControls">
          <TermName xmlns="http://schemas.microsoft.com/office/infopath/2007/PartnerControls">Official</TermName>
          <TermId xmlns="http://schemas.microsoft.com/office/infopath/2007/PartnerControls">cf27d6ae-165f-4fd4-82df-b359670c06e5</TermId>
        </TermInfo>
      </Terms>
    </TaxKeywordTaxHTField>
    <SIPLabel_OCI xmlns="661bd46e-921f-4b2f-94f6-3f9bfcdede32" xsi:nil="true"/>
    <Info xmlns="1042a8a7-e606-4d6a-9cd6-c2fbda9658e7">Blue background on title &amp; end slides</Info>
    <SIPLabel_ECICountry xmlns="661bd46e-921f-4b2f-94f6-3f9bfcdede32"/>
    <SIPLabel xmlns="661bd46e-921f-4b2f-94f6-3f9bfcdede32">
      <Value>Unrestricted</Value>
    </SIPLabe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6939EC-D0B0-4FCE-ACE8-B16456A0E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bd46e-921f-4b2f-94f6-3f9bfcdede32"/>
    <ds:schemaRef ds:uri="1042a8a7-e606-4d6a-9cd6-c2fbda965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99D200-8C76-4381-B149-0ABAA83066DA}">
  <ds:schemaRefs>
    <ds:schemaRef ds:uri="http://schemas.microsoft.com/office/2006/metadata/properties"/>
    <ds:schemaRef ds:uri="http://schemas.openxmlformats.org/package/2006/metadata/core-properties"/>
    <ds:schemaRef ds:uri="661bd46e-921f-4b2f-94f6-3f9bfcdede32"/>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1042a8a7-e606-4d6a-9cd6-c2fbda9658e7"/>
    <ds:schemaRef ds:uri="http://purl.org/dc/dcmitype/"/>
  </ds:schemaRefs>
</ds:datastoreItem>
</file>

<file path=customXml/itemProps3.xml><?xml version="1.0" encoding="utf-8"?>
<ds:datastoreItem xmlns:ds="http://schemas.openxmlformats.org/officeDocument/2006/customXml" ds:itemID="{45D910FE-BA35-46CD-9006-7B6EAFC62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1826</TotalTime>
  <Words>304</Words>
  <Application>Microsoft Office PowerPoint</Application>
  <PresentationFormat>Widescreen</PresentationFormat>
  <Paragraphs>58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Agency FB</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queenan, thanes;leigh ann trejo</dc:creator>
  <cp:keywords>, , , , , , , , , , , , template; Official; PowerPoint</cp:keywords>
  <cp:lastModifiedBy>Queenan, Thanes (US)</cp:lastModifiedBy>
  <cp:revision>88</cp:revision>
  <dcterms:created xsi:type="dcterms:W3CDTF">2017-06-29T19:00:07Z</dcterms:created>
  <dcterms:modified xsi:type="dcterms:W3CDTF">2019-01-16T16:48:15Z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0x010100A29BFE13F2C6DC4E8A742168C5E5E2A3</vt:lpwstr>
  </property>
  <property fmtid="{D5CDD505-2E9C-101B-9397-08002B2CF9AE}" pid="3" name="Enterprise Keywords">
    <vt:lpwstr>32;#PowerPoint|fdd97a65-f75e-49d0-985b-95654da0a884;#33;#template|aa6d2b24-3068-464c-b8a1-9c0912f06071;#34;#Official|cf27d6ae-165f-4fd4-82df-b359670c06e5</vt:lpwstr>
  </property>
  <property fmtid="{D5CDD505-2E9C-101B-9397-08002B2CF9AE}" pid="4" name="checkedProgramsCount">
    <vt:i4>0</vt:i4>
  </property>
  <property fmtid="{D5CDD505-2E9C-101B-9397-08002B2CF9AE}" pid="5" name="LM SIP Document Sensitivity">
    <vt:lpwstr/>
  </property>
  <property fmtid="{D5CDD505-2E9C-101B-9397-08002B2CF9AE}" pid="6" name="Document Author">
    <vt:lpwstr>ACCT02\kqueenan</vt:lpwstr>
  </property>
  <property fmtid="{D5CDD505-2E9C-101B-9397-08002B2CF9AE}" pid="7" name="Document Sensitivity">
    <vt:lpwstr>1</vt:lpwstr>
  </property>
  <property fmtid="{D5CDD505-2E9C-101B-9397-08002B2CF9AE}" pid="8" name="ThirdParty">
    <vt:lpwstr/>
  </property>
  <property fmtid="{D5CDD505-2E9C-101B-9397-08002B2CF9AE}" pid="9" name="OCI Restriction">
    <vt:bool>false</vt:bool>
  </property>
  <property fmtid="{D5CDD505-2E9C-101B-9397-08002B2CF9AE}" pid="10" name="OCI Additional Info">
    <vt:lpwstr/>
  </property>
  <property fmtid="{D5CDD505-2E9C-101B-9397-08002B2CF9AE}" pid="11" name="Allow Header Overwrite">
    <vt:bool>true</vt:bool>
  </property>
  <property fmtid="{D5CDD505-2E9C-101B-9397-08002B2CF9AE}" pid="12" name="Allow Footer Overwrite">
    <vt:bool>true</vt:bool>
  </property>
  <property fmtid="{D5CDD505-2E9C-101B-9397-08002B2CF9AE}" pid="13" name="Multiple Selected">
    <vt:lpwstr>-1</vt:lpwstr>
  </property>
  <property fmtid="{D5CDD505-2E9C-101B-9397-08002B2CF9AE}" pid="14" name="SIPLongWording">
    <vt:lpwstr/>
  </property>
  <property fmtid="{D5CDD505-2E9C-101B-9397-08002B2CF9AE}" pid="15" name="ExpCountry">
    <vt:lpwstr/>
  </property>
</Properties>
</file>