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1242" r:id="rId2"/>
    <p:sldId id="1244" r:id="rId3"/>
    <p:sldId id="1243" r:id="rId4"/>
    <p:sldId id="1245" r:id="rId5"/>
    <p:sldId id="1246" r:id="rId6"/>
    <p:sldId id="124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CC24AF-6E23-44D9-B8CB-B08F848413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1FE4D-2A18-460D-AEDB-55E693DE37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4F70-5B17-4A81-B38D-48D73EB6733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38B48-95C6-4697-9E8B-16A1B02ED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DBAE5-72B1-492F-84F1-3790FD1CEE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5180E-AC38-42BD-BFB8-0B89A810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145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43E5F-DC70-4B12-8C99-5B6F1F6F6506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F67C9-9576-4814-ACCA-5E6CDB83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45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084382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55110" y="3981389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755110" y="4232439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59" y="5014795"/>
            <a:ext cx="4948480" cy="1195882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55111" y="2221008"/>
            <a:ext cx="10684021" cy="863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PRESENTATION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10050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61104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90" y="2397012"/>
            <a:ext cx="8125218" cy="19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951" y="458788"/>
            <a:ext cx="974936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2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0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74492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0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151569" y="2594573"/>
            <a:ext cx="5040431" cy="3246765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tIns="91440" bIns="91440"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7928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0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58795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Whit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0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89713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370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57193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55111" y="2613367"/>
            <a:ext cx="10684021" cy="863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TRANSITION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755110" y="3536666"/>
            <a:ext cx="10684021" cy="6123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TRANSITION SUBTITLE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2526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63666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enter text.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64311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237028"/>
            <a:ext cx="12192000" cy="641100"/>
          </a:xfrm>
          <a:prstGeom prst="rect">
            <a:avLst/>
          </a:prstGeom>
          <a:solidFill>
            <a:srgbClr val="002F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16" y="6370886"/>
            <a:ext cx="1722797" cy="416342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353512"/>
            <a:ext cx="6618169" cy="56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cap="all" baseline="0">
                <a:solidFill>
                  <a:srgbClr val="002F6C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CLICK TO ENTER HEADER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358796" y="2737125"/>
            <a:ext cx="4625974" cy="29616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000" kern="1200" cap="all" baseline="0">
                <a:solidFill>
                  <a:srgbClr val="00A3E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ADD MESSAGE                HERE.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33399" y="1311425"/>
            <a:ext cx="6096000" cy="438736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63666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enter bulleted text.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8693" y="6366995"/>
            <a:ext cx="4193946" cy="3937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364476" y="6471595"/>
            <a:ext cx="3463048" cy="28575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DOCUMENT PROTECTION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55664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7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hg.com/candlewood/hotels/us/en/greenville/gspcw/hoteldetail?cm_mmc=GoogleMaps-_-CW-_-USA-_-GSPCW" TargetMode="External"/><Relationship Id="rId13" Type="http://schemas.openxmlformats.org/officeDocument/2006/relationships/hyperlink" Target="http://www.westinpoinsettgreenville.com/?SWAQ=958P" TargetMode="External"/><Relationship Id="rId3" Type="http://schemas.openxmlformats.org/officeDocument/2006/relationships/hyperlink" Target="http://www.westinpoinsettgreenville.com" TargetMode="External"/><Relationship Id="rId7" Type="http://schemas.openxmlformats.org/officeDocument/2006/relationships/hyperlink" Target="https://www.wyndhamhotels.com/wyndham-garden/greenville-south-carolina/wyndham-garden-greenville-airport/overview?CID=LC:WY:20160927:RIO:Local" TargetMode="External"/><Relationship Id="rId12" Type="http://schemas.openxmlformats.org/officeDocument/2006/relationships/hyperlink" Target="http://embassysuites3.hilton.com/en/hotels/south-carolina/embassy-suites-by-hilton-greenville-downtown-riverplace-GSPGDES/index.html" TargetMode="External"/><Relationship Id="rId2" Type="http://schemas.openxmlformats.org/officeDocument/2006/relationships/hyperlink" Target="http://www.aloftgreenvilledowntown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druryhotels.com/locations/greenville-sc/drury-inn-and-suites-greenville" TargetMode="External"/><Relationship Id="rId11" Type="http://schemas.openxmlformats.org/officeDocument/2006/relationships/hyperlink" Target="https://www.hyatt.com/en-US/hotel/south-carolina/hyatt-regency-greenville/gsprg" TargetMode="External"/><Relationship Id="rId5" Type="http://schemas.openxmlformats.org/officeDocument/2006/relationships/hyperlink" Target="https://greenville.place.hyatt.com/en/hotel/home.html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://www.hamptoninnandsuitesgreenville.com/" TargetMode="External"/><Relationship Id="rId4" Type="http://schemas.openxmlformats.org/officeDocument/2006/relationships/hyperlink" Target="crownplaza.com/gsp-ropermt" TargetMode="External"/><Relationship Id="rId9" Type="http://schemas.openxmlformats.org/officeDocument/2006/relationships/hyperlink" Target="https://www.marriott.com/hotels/travel/gspgd-courtyard-greenville-downtown/?scid=bb1a189a-fec3-4d19-a255-54ba596febe2" TargetMode="External"/><Relationship Id="rId14" Type="http://schemas.openxmlformats.org/officeDocument/2006/relationships/hyperlink" Target="http://home2suites3.hilton.com/en/hotels/south-carolina/home2-suites-by-hilton-greenville-downtown-GSPDOHT/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luesboulevardjazzgreenville.com/" TargetMode="External"/><Relationship Id="rId13" Type="http://schemas.openxmlformats.org/officeDocument/2006/relationships/hyperlink" Target="http://trappedoor.com/" TargetMode="External"/><Relationship Id="rId3" Type="http://schemas.openxmlformats.org/officeDocument/2006/relationships/hyperlink" Target="http://rickerwins.com" TargetMode="External"/><Relationship Id="rId7" Type="http://schemas.openxmlformats.org/officeDocument/2006/relationships/hyperlink" Target="http://jackndianes.com/" TargetMode="External"/><Relationship Id="rId12" Type="http://schemas.openxmlformats.org/officeDocument/2006/relationships/hyperlink" Target="http://www.stellarwinebar.com/" TargetMode="External"/><Relationship Id="rId2" Type="http://schemas.openxmlformats.org/officeDocument/2006/relationships/hyperlink" Target="http://www.nantucketseafoodgrill.com" TargetMode="Externa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hallschophousegreenville.com/" TargetMode="External"/><Relationship Id="rId11" Type="http://schemas.openxmlformats.org/officeDocument/2006/relationships/hyperlink" Target="http://www.fallspark.com/175/The-Liberty-Bridge" TargetMode="External"/><Relationship Id="rId5" Type="http://schemas.openxmlformats.org/officeDocument/2006/relationships/hyperlink" Target="http://www.sobys.com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www.fallspark.com/167/Falls-Park" TargetMode="External"/><Relationship Id="rId4" Type="http://schemas.openxmlformats.org/officeDocument/2006/relationships/hyperlink" Target="http://www.larkinsontheriver.com/" TargetMode="External"/><Relationship Id="rId9" Type="http://schemas.openxmlformats.org/officeDocument/2006/relationships/hyperlink" Target="http://alchemycomedy.com/" TargetMode="External"/><Relationship Id="rId14" Type="http://schemas.openxmlformats.org/officeDocument/2006/relationships/hyperlink" Target="http://www.visitgreenvilles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B8170-36EF-449D-BADC-CC1D01F94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Lockheed martin </a:t>
            </a:r>
            <a:r>
              <a:rPr lang="en-US" dirty="0" err="1"/>
              <a:t>greenville</a:t>
            </a:r>
            <a:r>
              <a:rPr lang="en-US" dirty="0"/>
              <a:t> </a:t>
            </a:r>
          </a:p>
          <a:p>
            <a:r>
              <a:rPr lang="en-US" dirty="0"/>
              <a:t>visitor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93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6269-B08C-45BB-A769-40FC53FD89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38096-A5B7-467E-88C9-99FCF0000E5B}"/>
              </a:ext>
            </a:extLst>
          </p:cNvPr>
          <p:cNvSpPr txBox="1"/>
          <p:nvPr/>
        </p:nvSpPr>
        <p:spPr>
          <a:xfrm>
            <a:off x="533400" y="1028700"/>
            <a:ext cx="114935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Facility Address: 244 Terminal Road, Greenville, SC 29605</a:t>
            </a:r>
          </a:p>
          <a:p>
            <a:endParaRPr lang="en-US" altLang="ja-JP" b="0" dirty="0">
              <a:ea typeface="Geneva" pitchFamily="124" charset="-128"/>
            </a:endParaRPr>
          </a:p>
          <a:p>
            <a:r>
              <a:rPr lang="en-US" altLang="ja-JP" b="0" dirty="0">
                <a:ea typeface="Geneva" pitchFamily="124" charset="-128"/>
              </a:rPr>
              <a:t>Closed, flat-toe shoes are recommended for site tour.</a:t>
            </a:r>
          </a:p>
          <a:p>
            <a:endParaRPr lang="en-US" altLang="en-US" b="0" dirty="0">
              <a:ea typeface="Geneva" pitchFamily="124" charset="-128"/>
            </a:endParaRPr>
          </a:p>
          <a:p>
            <a:r>
              <a:rPr lang="en-US" altLang="en-US" b="1" dirty="0">
                <a:ea typeface="Geneva" pitchFamily="124" charset="-128"/>
              </a:rPr>
              <a:t>All Visitor</a:t>
            </a:r>
            <a:r>
              <a:rPr lang="en-US" altLang="ja-JP" b="1" dirty="0">
                <a:ea typeface="Geneva" pitchFamily="124" charset="-128"/>
              </a:rPr>
              <a:t>s must Process through the Visitor Center upon Arrival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All visitors will be issued visitor badges that must be worn above the waist.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All visitors must possess some type of government-issued identification (i.e. drivers license, passport,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Visitors requiring drive-on access to the facility will be issued a temporary drive-on pass which must be prominently displayed when entering the facility, during visit and exiting the facility.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No Foreign Nationals allowed on the facility without prior visit authorization.</a:t>
            </a:r>
          </a:p>
          <a:p>
            <a:endParaRPr lang="en-US" altLang="en-US" b="0" dirty="0">
              <a:ea typeface="Geneva" pitchFamily="124" charset="-128"/>
            </a:endParaRPr>
          </a:p>
          <a:p>
            <a:r>
              <a:rPr lang="en-US" altLang="en-US" b="1" dirty="0">
                <a:ea typeface="Geneva" pitchFamily="124" charset="-128"/>
              </a:rPr>
              <a:t>Items Restricted from the Facility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Cameras of any kind; however, cameras on cell phones are permitted on the site but cannot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Electronic devices capable of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Alcohol </a:t>
            </a:r>
            <a:endParaRPr lang="en-US" altLang="en-US" dirty="0">
              <a:ea typeface="Geneva" pitchFamily="12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Smoking and/or usage of any</a:t>
            </a:r>
            <a:r>
              <a:rPr lang="en-US" altLang="en-US" dirty="0">
                <a:ea typeface="Geneva" pitchFamily="124" charset="-128"/>
              </a:rPr>
              <a:t> </a:t>
            </a:r>
            <a:r>
              <a:rPr lang="en-US" altLang="en-US" b="0" i="0" dirty="0">
                <a:ea typeface="Geneva" pitchFamily="124" charset="-128"/>
              </a:rPr>
              <a:t>tobacco products (i.e. chewing tobacco, packets,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0" i="0" dirty="0">
                <a:ea typeface="Geneva" pitchFamily="124" charset="-128"/>
              </a:rPr>
              <a:t>All Weapons</a:t>
            </a:r>
          </a:p>
        </p:txBody>
      </p:sp>
    </p:spTree>
    <p:extLst>
      <p:ext uri="{BB962C8B-B14F-4D97-AF65-F5344CB8AC3E}">
        <p14:creationId xmlns:p14="http://schemas.microsoft.com/office/powerpoint/2010/main" val="339075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F6E3D0-571A-4C8D-A370-93D13A187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53512"/>
            <a:ext cx="7950200" cy="560887"/>
          </a:xfrm>
        </p:spPr>
        <p:txBody>
          <a:bodyPr/>
          <a:lstStyle/>
          <a:p>
            <a:r>
              <a:rPr lang="en-US" dirty="0"/>
              <a:t>Directions to facility from </a:t>
            </a:r>
            <a:r>
              <a:rPr lang="en-US" dirty="0" err="1"/>
              <a:t>gsp</a:t>
            </a:r>
            <a:r>
              <a:rPr lang="en-US" dirty="0"/>
              <a:t> airport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1DD8B1-BBFD-4E66-97DA-5C058E104B01}"/>
              </a:ext>
            </a:extLst>
          </p:cNvPr>
          <p:cNvSpPr txBox="1">
            <a:spLocks noChangeArrowheads="1"/>
          </p:cNvSpPr>
          <p:nvPr/>
        </p:nvSpPr>
        <p:spPr>
          <a:xfrm>
            <a:off x="463550" y="1192213"/>
            <a:ext cx="7639050" cy="4586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Follow airport signs to exit on </a:t>
            </a:r>
            <a:r>
              <a:rPr lang="en-US" altLang="en-US" sz="1800" b="1" dirty="0">
                <a:ea typeface="Geneva" pitchFamily="124" charset="-128"/>
              </a:rPr>
              <a:t>I-85 South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Take </a:t>
            </a:r>
            <a:r>
              <a:rPr lang="en-US" altLang="en-US" sz="1800" b="1" dirty="0">
                <a:ea typeface="Geneva" pitchFamily="124" charset="-128"/>
              </a:rPr>
              <a:t>exit 46B</a:t>
            </a:r>
            <a:r>
              <a:rPr lang="en-US" altLang="en-US" sz="1800" dirty="0">
                <a:ea typeface="Geneva" pitchFamily="124" charset="-128"/>
              </a:rPr>
              <a:t>: SC-291/Mauldin Rd./</a:t>
            </a:r>
            <a:r>
              <a:rPr lang="en-US" altLang="en-US" sz="1800" dirty="0" err="1">
                <a:ea typeface="Geneva" pitchFamily="124" charset="-128"/>
              </a:rPr>
              <a:t>Pleasantburg</a:t>
            </a:r>
            <a:r>
              <a:rPr lang="en-US" altLang="en-US" sz="1800" dirty="0">
                <a:ea typeface="Geneva" pitchFamily="124" charset="-128"/>
              </a:rPr>
              <a:t> Dr./Augusta Rd.  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Drive south on Hwy. 291/US-25 BR towards Greenwood for 3 miles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Turn LEFT onto AD Asbury Dr. towards Donaldson Rd.  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Proceed onto AD Asbury Dr. to the main entrance of the South Carolina Technology and Aviation Center (SCTAC).  Proceed STRAIGHT to SCTAC. 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At the stop sign, turn RIGHT onto Perimeter Road.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Continue on Perimeter Road until you arrive at Lockheed Martin, turn LEFT.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As you approach the security gate, turn RIGHT just before the gate.  At the stop sign, turn LEFT towards the Visitor</a:t>
            </a:r>
            <a:r>
              <a:rPr lang="en-US" altLang="ja-JP" sz="1800" dirty="0">
                <a:ea typeface="Geneva" pitchFamily="124" charset="-128"/>
              </a:rPr>
              <a:t> Center. </a:t>
            </a:r>
            <a:endParaRPr lang="en-US" altLang="en-US" sz="1800" dirty="0">
              <a:ea typeface="Geneva" pitchFamily="124" charset="-12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E96AB96-4AB3-4434-BB1C-86865713C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2" t="33594" r="1981" b="17188"/>
          <a:stretch>
            <a:fillRect/>
          </a:stretch>
        </p:blipFill>
        <p:spPr bwMode="auto">
          <a:xfrm>
            <a:off x="7886700" y="1192213"/>
            <a:ext cx="4102100" cy="307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34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90804-47A6-4916-A0E5-B9642FD91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53512"/>
            <a:ext cx="8842375" cy="560887"/>
          </a:xfrm>
        </p:spPr>
        <p:txBody>
          <a:bodyPr/>
          <a:lstStyle/>
          <a:p>
            <a:r>
              <a:rPr lang="en-US" dirty="0"/>
              <a:t>Directions to facility from downtown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49F1E3-E6AD-48B4-8CA4-E8BF847F730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1" y="1130300"/>
            <a:ext cx="8318500" cy="3148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Head south on Main St.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At the intersection of River St., veer LEFT onto Augusta St.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Stay south on August Rd for 7 miles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Turn LEFT onto AD Asbury Dr. towards Donaldson Rd.  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Proceed onto AD Asbury Dr. to the main entrance of the South Carolina Technology and Aviation Center (SCTAC).  Proceed STRAIGHT to SCTAC. 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At the stop sign, turn RIGHT onto Perimeter Road.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Continue on Perimeter Road until you arrive at Lockheed Martin, turn LEFT.</a:t>
            </a:r>
          </a:p>
          <a:p>
            <a:pPr>
              <a:lnSpc>
                <a:spcPct val="120000"/>
              </a:lnSpc>
            </a:pPr>
            <a:r>
              <a:rPr lang="en-US" altLang="en-US" sz="1800" dirty="0">
                <a:ea typeface="Geneva" pitchFamily="124" charset="-128"/>
              </a:rPr>
              <a:t>As you approach the security gate, turn RIGHT just before the gate.  At the stop sign, turn LEFT towards the Visitor</a:t>
            </a:r>
            <a:r>
              <a:rPr lang="en-US" altLang="ja-JP" sz="1800" dirty="0">
                <a:ea typeface="Geneva" pitchFamily="124" charset="-128"/>
              </a:rPr>
              <a:t> Center. </a:t>
            </a:r>
            <a:endParaRPr lang="en-US" altLang="en-US" sz="1800" dirty="0">
              <a:ea typeface="Geneva" pitchFamily="12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E40D8-3358-408A-B8A4-8E881C0E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2" t="29688" r="4205" b="16406"/>
          <a:stretch>
            <a:fillRect/>
          </a:stretch>
        </p:blipFill>
        <p:spPr bwMode="auto">
          <a:xfrm>
            <a:off x="8851900" y="1130300"/>
            <a:ext cx="305276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2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59F668-D250-47C1-974F-47AB1D55B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Recommended hotels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DA6960-E9E0-4310-BFAB-DA7FFDF4F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49338"/>
            <a:ext cx="847407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0663" indent="-220663">
              <a:spcBef>
                <a:spcPct val="20000"/>
              </a:spcBef>
              <a:buFont typeface="Symbol" panose="05050102010706020507" pitchFamily="18" charset="2"/>
              <a:buChar char="·"/>
              <a:defRPr sz="2000" b="1">
                <a:solidFill>
                  <a:schemeClr val="folHlink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000" b="1" i="1">
                <a:solidFill>
                  <a:schemeClr val="folHlink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2pPr>
            <a:lvl3pPr marL="1143000" indent="-228600">
              <a:spcBef>
                <a:spcPct val="20000"/>
              </a:spcBef>
              <a:buFont typeface="Symbol" panose="05050102010706020507" pitchFamily="18" charset="2"/>
              <a:buChar char="·"/>
              <a:defRPr sz="2000">
                <a:solidFill>
                  <a:schemeClr val="folHlink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 i="1">
                <a:solidFill>
                  <a:schemeClr val="folHlink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  <a:ea typeface="Geneva" pitchFamily="124" charset="-128"/>
                <a:sym typeface="Symbol" panose="05050102010706020507" pitchFamily="18" charset="2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Lockheed Per Diem Negotiated Hotels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2"/>
              </a:rPr>
              <a:t>Aloft Hotel Downtown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2"/>
              </a:rPr>
              <a:t> 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(~25 min. drive from site)</a:t>
            </a:r>
            <a:endParaRPr lang="en-US" altLang="en-US" sz="1800" b="0" dirty="0">
              <a:solidFill>
                <a:srgbClr val="000000"/>
              </a:solidFill>
              <a:latin typeface="+mn-lt"/>
              <a:hlinkClick r:id="rId3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4" action="ppaction://hlinkfile"/>
              </a:rPr>
              <a:t>Crowne Plaza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 (~20 mins)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5"/>
              </a:rPr>
              <a:t>Hyatt Place Haywood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 (~20 mins)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6"/>
              </a:rPr>
              <a:t>Drury Inn &amp; Suites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 (~20 mins)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 err="1">
                <a:solidFill>
                  <a:srgbClr val="000000"/>
                </a:solidFill>
                <a:latin typeface="+mn-lt"/>
                <a:hlinkClick r:id="rId7"/>
              </a:rPr>
              <a:t>Wyndam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7"/>
              </a:rPr>
              <a:t> Garden Airport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 (~25 mins)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8"/>
              </a:rPr>
              <a:t>Candlewood Suites</a:t>
            </a: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 (~20 mins)</a:t>
            </a:r>
          </a:p>
          <a:p>
            <a:pPr marL="0" indent="0" eaLnBrk="1" hangingPunct="1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None/>
              <a:defRPr/>
            </a:pPr>
            <a:endParaRPr lang="en-US" altLang="en-US" sz="18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None/>
              <a:defRPr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Hotels Downtown (non Per Diem rate)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9"/>
              </a:rPr>
              <a:t>Courtyard by Marriott</a:t>
            </a:r>
            <a:endParaRPr lang="en-US" altLang="en-US" sz="1800" b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10"/>
              </a:rPr>
              <a:t>Hampton Inn and Suites by Hilton</a:t>
            </a:r>
            <a:endParaRPr lang="en-US" altLang="en-US" sz="1800" b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11"/>
              </a:rPr>
              <a:t>Hyatt Regency Greenville</a:t>
            </a:r>
            <a:endParaRPr lang="en-US" altLang="en-US" sz="1800" b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12"/>
              </a:rPr>
              <a:t>Embassy Suites by Hilton</a:t>
            </a:r>
            <a:endParaRPr lang="en-US" altLang="en-US" sz="1800" b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13"/>
              </a:rPr>
              <a:t>The Westin Poinsett</a:t>
            </a:r>
            <a:endParaRPr lang="en-US" altLang="en-US" sz="1800" b="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  <a:hlinkClick r:id="rId14"/>
              </a:rPr>
              <a:t>Home 2 Suites by Hilton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pic>
        <p:nvPicPr>
          <p:cNvPr id="7" name="Picture 6" descr="Greenville.jpg">
            <a:extLst>
              <a:ext uri="{FF2B5EF4-FFF2-40B4-BE49-F238E27FC236}">
                <a16:creationId xmlns:a16="http://schemas.microsoft.com/office/drawing/2014/main" id="{0AB0009D-E413-4C67-A35A-4C5FFBFFFD83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964118" y="1618865"/>
            <a:ext cx="5694482" cy="37827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901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CDE2E-9DD6-488A-AE5C-340C2394C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353512"/>
            <a:ext cx="8623300" cy="560887"/>
          </a:xfrm>
        </p:spPr>
        <p:txBody>
          <a:bodyPr/>
          <a:lstStyle/>
          <a:p>
            <a:r>
              <a:rPr lang="en-US" dirty="0"/>
              <a:t>Downtown restaurants and attractions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1BEA4F88-0488-448E-84C5-324B7AD7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15999"/>
            <a:ext cx="8666162" cy="515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Recommended Restaurants </a:t>
            </a: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2"/>
              </a:rPr>
              <a:t>Rick Erwin</a:t>
            </a:r>
            <a:r>
              <a:rPr lang="ja-JP" altLang="en-US" dirty="0">
                <a:solidFill>
                  <a:srgbClr val="000000"/>
                </a:solidFill>
                <a:latin typeface="+mn-lt"/>
                <a:hlinkClick r:id="rId2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+mn-lt"/>
                <a:hlinkClick r:id="rId2"/>
              </a:rPr>
              <a:t>s Nantucket Grill </a:t>
            </a:r>
            <a:endParaRPr lang="en-US" altLang="ja-JP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3"/>
              </a:rPr>
              <a:t>Rick Erwin</a:t>
            </a:r>
            <a:r>
              <a:rPr lang="ja-JP" altLang="en-US" dirty="0">
                <a:solidFill>
                  <a:srgbClr val="000000"/>
                </a:solidFill>
                <a:latin typeface="+mn-lt"/>
                <a:hlinkClick r:id="rId3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+mn-lt"/>
                <a:hlinkClick r:id="rId3"/>
              </a:rPr>
              <a:t>s West End Grill</a:t>
            </a:r>
            <a:endParaRPr lang="en-US" altLang="ja-JP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4"/>
              </a:rPr>
              <a:t>Larkin’s on the River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solidFill>
                  <a:srgbClr val="000000"/>
                </a:solidFill>
                <a:latin typeface="+mn-lt"/>
                <a:hlinkClick r:id="rId5"/>
              </a:rPr>
              <a:t>Soby</a:t>
            </a:r>
            <a:r>
              <a:rPr lang="ja-JP" altLang="en-US" dirty="0">
                <a:solidFill>
                  <a:srgbClr val="000000"/>
                </a:solidFill>
                <a:latin typeface="+mn-lt"/>
                <a:hlinkClick r:id="rId5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+mn-lt"/>
                <a:hlinkClick r:id="rId5"/>
              </a:rPr>
              <a:t>s New South Cuisine</a:t>
            </a:r>
            <a:endParaRPr lang="en-US" altLang="ja-JP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+mn-lt"/>
                <a:hlinkClick r:id="rId6"/>
              </a:rPr>
              <a:t>Hall’s Chophouse</a:t>
            </a:r>
            <a:endParaRPr lang="en-US" altLang="en-US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defRPr/>
            </a:pPr>
            <a:endParaRPr lang="en-US" altLang="en-US" sz="8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Other Attractions</a:t>
            </a:r>
            <a:endParaRPr lang="en-US" altLang="en-US" b="1" dirty="0">
              <a:solidFill>
                <a:srgbClr val="000000"/>
              </a:solidFill>
              <a:latin typeface="+mn-lt"/>
              <a:hlinkClick r:id="rId7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7"/>
              </a:rPr>
              <a:t>Jack N Diane’s – Dueling Piano Bar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8"/>
              </a:rPr>
              <a:t>Blues Boulevard Jazz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9"/>
              </a:rPr>
              <a:t>Alchemy Comedy Theater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10"/>
              </a:rPr>
              <a:t>Falls Park on the Reedy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11"/>
              </a:rPr>
              <a:t>Liberty Bridge at Fall Park on the Reedy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12"/>
              </a:rPr>
              <a:t>Stellar Wine Bar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  <a:latin typeface="+mn-lt"/>
                <a:hlinkClick r:id="rId13"/>
              </a:rPr>
              <a:t>Trappe Door</a:t>
            </a:r>
            <a:endParaRPr lang="en-US" altLang="en-US" dirty="0">
              <a:solidFill>
                <a:srgbClr val="080808"/>
              </a:solidFill>
              <a:latin typeface="+mn-lt"/>
              <a:hlinkClick r:id="rId14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endParaRPr lang="en-US" altLang="en-US" sz="1600" dirty="0">
              <a:solidFill>
                <a:srgbClr val="080808"/>
              </a:solidFill>
              <a:latin typeface="+mn-lt"/>
              <a:hlinkClick r:id="rId14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defRPr/>
            </a:pPr>
            <a:r>
              <a:rPr lang="en-US" altLang="en-US" sz="1600" dirty="0">
                <a:solidFill>
                  <a:srgbClr val="080808"/>
                </a:solidFill>
                <a:latin typeface="+mn-lt"/>
                <a:hlinkClick r:id="rId14"/>
              </a:rPr>
              <a:t>Additional Resources</a:t>
            </a:r>
            <a:endParaRPr lang="en-US" altLang="en-US" sz="1600" dirty="0">
              <a:solidFill>
                <a:srgbClr val="080808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38AFA-2A42-4508-AA28-9F9B0F8C48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41" y="1015998"/>
            <a:ext cx="3990580" cy="26603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547F9-0AD3-4D6E-9823-6E37457E00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3777985"/>
            <a:ext cx="5884862" cy="22987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41712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573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Geneva</vt:lpstr>
      <vt:lpstr>Agency FB</vt:lpstr>
      <vt:lpstr>Arial</vt:lpstr>
      <vt:lpstr>Calibri</vt:lpstr>
      <vt:lpstr>Calibri Light</vt:lpstr>
      <vt:lpstr>Symbol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Leslie B (US)</dc:creator>
  <cp:keywords/>
  <cp:lastModifiedBy>Farmer, Leslie B (US)</cp:lastModifiedBy>
  <cp:revision>4</cp:revision>
  <dcterms:created xsi:type="dcterms:W3CDTF">2019-01-02T18:34:34Z</dcterms:created>
  <dcterms:modified xsi:type="dcterms:W3CDTF">2019-01-02T19:42:44Z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ACCT03\e295958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checkedProgramsCount">
    <vt:i4>0</vt:i4>
  </property>
  <property fmtid="{D5CDD505-2E9C-101B-9397-08002B2CF9AE}" pid="13" name="ExpCountry">
    <vt:lpwstr/>
  </property>
</Properties>
</file>