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7" r:id="rId1"/>
  </p:sldMasterIdLst>
  <p:notesMasterIdLst>
    <p:notesMasterId r:id="rId24"/>
  </p:notesMasterIdLst>
  <p:handoutMasterIdLst>
    <p:handoutMasterId r:id="rId25"/>
  </p:handoutMasterIdLst>
  <p:sldIdLst>
    <p:sldId id="256" r:id="rId2"/>
    <p:sldId id="257" r:id="rId3"/>
    <p:sldId id="270" r:id="rId4"/>
    <p:sldId id="258" r:id="rId5"/>
    <p:sldId id="259" r:id="rId6"/>
    <p:sldId id="260" r:id="rId7"/>
    <p:sldId id="261" r:id="rId8"/>
    <p:sldId id="262" r:id="rId9"/>
    <p:sldId id="271" r:id="rId10"/>
    <p:sldId id="263" r:id="rId11"/>
    <p:sldId id="264" r:id="rId12"/>
    <p:sldId id="265" r:id="rId13"/>
    <p:sldId id="268" r:id="rId14"/>
    <p:sldId id="269" r:id="rId15"/>
    <p:sldId id="267" r:id="rId16"/>
    <p:sldId id="266" r:id="rId17"/>
    <p:sldId id="272" r:id="rId18"/>
    <p:sldId id="274" r:id="rId19"/>
    <p:sldId id="273" r:id="rId20"/>
    <p:sldId id="275" r:id="rId21"/>
    <p:sldId id="276" r:id="rId22"/>
    <p:sldId id="2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smtClean="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81B365-561F-45D7-841E-F7ED2CCB6D5B}" type="datetimeFigureOut">
              <a:rPr lang="en-US" smtClean="0"/>
              <a:t>6/6/2017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smtClean="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A92871-BA92-4A9B-9C37-52CB98A3433E}" type="slidenum">
              <a:rPr lang="en-US" smtClean="0"/>
              <a:t>‹#›</a:t>
            </a:fld>
            <a:endParaRPr lang="en-US"/>
          </a:p>
        </p:txBody>
      </p:sp>
    </p:spTree>
    <p:extLst>
      <p:ext uri="{BB962C8B-B14F-4D97-AF65-F5344CB8AC3E}">
        <p14:creationId xmlns:p14="http://schemas.microsoft.com/office/powerpoint/2010/main" val="37365717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smtClean="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EBF029-A543-49D3-B5CF-3B4631D6C93B}" type="datetimeFigureOut">
              <a:rPr lang="en-US" smtClean="0"/>
              <a:t>6/6/2017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smtClean="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152C4E-C737-49B6-AC54-325452E27948}" type="slidenum">
              <a:rPr lang="en-US" smtClean="0"/>
              <a:t>‹#›</a:t>
            </a:fld>
            <a:endParaRPr lang="en-US"/>
          </a:p>
        </p:txBody>
      </p:sp>
    </p:spTree>
    <p:extLst>
      <p:ext uri="{BB962C8B-B14F-4D97-AF65-F5344CB8AC3E}">
        <p14:creationId xmlns:p14="http://schemas.microsoft.com/office/powerpoint/2010/main" val="40953684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2C4E-C737-49B6-AC54-325452E27948}" type="slidenum">
              <a:rPr lang="en-US" smtClean="0"/>
              <a:t>1</a:t>
            </a:fld>
            <a:endParaRPr lang="en-US"/>
          </a:p>
        </p:txBody>
      </p:sp>
    </p:spTree>
    <p:extLst>
      <p:ext uri="{BB962C8B-B14F-4D97-AF65-F5344CB8AC3E}">
        <p14:creationId xmlns:p14="http://schemas.microsoft.com/office/powerpoint/2010/main" val="136661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52C4E-C737-49B6-AC54-325452E27948}" type="slidenum">
              <a:rPr lang="en-US" smtClean="0"/>
              <a:t>2</a:t>
            </a:fld>
            <a:endParaRPr lang="en-US"/>
          </a:p>
        </p:txBody>
      </p:sp>
    </p:spTree>
    <p:extLst>
      <p:ext uri="{BB962C8B-B14F-4D97-AF65-F5344CB8AC3E}">
        <p14:creationId xmlns:p14="http://schemas.microsoft.com/office/powerpoint/2010/main" val="238140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ECC2EA-38CB-4362-9921-4E6298FA2AEC}" type="datetime1">
              <a:rPr lang="en-US" smtClean="0"/>
              <a:t>6/6/2017</a:t>
            </a:fld>
            <a:endParaRPr lang="en-US"/>
          </a:p>
        </p:txBody>
      </p:sp>
      <p:sp>
        <p:nvSpPr>
          <p:cNvPr id="5" name="Footer Placeholder 4"/>
          <p:cNvSpPr>
            <a:spLocks noGrp="1"/>
          </p:cNvSpPr>
          <p:nvPr>
            <p:ph type="ftr" sz="quarter" idx="11"/>
          </p:nvPr>
        </p:nvSpPr>
        <p:spPr/>
        <p:txBody>
          <a:bodyPr/>
          <a:lstStyle/>
          <a:p>
            <a:r>
              <a:rPr lang="en-US" smtClean="0"/>
              <a:t>Lockheed Martin Proprietary Information</a:t>
            </a:r>
            <a:endParaRPr lang="en-US"/>
          </a:p>
        </p:txBody>
      </p:sp>
      <p:sp>
        <p:nvSpPr>
          <p:cNvPr id="6" name="Slide Number Placeholder 5"/>
          <p:cNvSpPr>
            <a:spLocks noGrp="1"/>
          </p:cNvSpPr>
          <p:nvPr>
            <p:ph type="sldNum" sz="quarter" idx="12"/>
          </p:nvPr>
        </p:nvSpPr>
        <p:spPr/>
        <p:txBody>
          <a:bodyPr/>
          <a:lstStyle/>
          <a:p>
            <a:fld id="{39D1AA49-BCAE-4240-A913-1AFEBB12569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78545"/>
      </p:ext>
    </p:extLst>
  </p:cSld>
  <p:clrMapOvr>
    <a:masterClrMapping/>
  </p:clrMapOvr>
  <p:transition spd="med">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DF1AEA-10A2-49FC-835D-88D8747A3740}" type="datetime1">
              <a:rPr lang="en-US" smtClean="0"/>
              <a:t>6/6/2017</a:t>
            </a:fld>
            <a:endParaRPr lang="en-US"/>
          </a:p>
        </p:txBody>
      </p:sp>
      <p:sp>
        <p:nvSpPr>
          <p:cNvPr id="5" name="Footer Placeholder 4"/>
          <p:cNvSpPr>
            <a:spLocks noGrp="1"/>
          </p:cNvSpPr>
          <p:nvPr>
            <p:ph type="ftr" sz="quarter" idx="11"/>
          </p:nvPr>
        </p:nvSpPr>
        <p:spPr/>
        <p:txBody>
          <a:bodyPr/>
          <a:lstStyle/>
          <a:p>
            <a:r>
              <a:rPr lang="en-US" smtClean="0"/>
              <a:t>Lockheed Martin Proprietary Information</a:t>
            </a:r>
            <a:endParaRPr lang="en-US"/>
          </a:p>
        </p:txBody>
      </p:sp>
      <p:sp>
        <p:nvSpPr>
          <p:cNvPr id="6" name="Slide Number Placeholder 5"/>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595856577"/>
      </p:ext>
    </p:extLst>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9C9E-02CB-411D-BD23-3C4F6D21E2CB}" type="datetime1">
              <a:rPr lang="en-US" smtClean="0"/>
              <a:t>6/6/2017</a:t>
            </a:fld>
            <a:endParaRPr lang="en-US"/>
          </a:p>
        </p:txBody>
      </p:sp>
      <p:sp>
        <p:nvSpPr>
          <p:cNvPr id="5" name="Footer Placeholder 4"/>
          <p:cNvSpPr>
            <a:spLocks noGrp="1"/>
          </p:cNvSpPr>
          <p:nvPr>
            <p:ph type="ftr" sz="quarter" idx="11"/>
          </p:nvPr>
        </p:nvSpPr>
        <p:spPr/>
        <p:txBody>
          <a:bodyPr/>
          <a:lstStyle/>
          <a:p>
            <a:r>
              <a:rPr lang="en-US" smtClean="0"/>
              <a:t>Lockheed Martin Proprietary Information</a:t>
            </a:r>
            <a:endParaRPr lang="en-US"/>
          </a:p>
        </p:txBody>
      </p:sp>
      <p:sp>
        <p:nvSpPr>
          <p:cNvPr id="6" name="Slide Number Placeholder 5"/>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1860046115"/>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C76BF3-B4A0-4F76-9BF5-3907193A40B6}" type="datetime1">
              <a:rPr lang="en-US" smtClean="0"/>
              <a:t>6/6/2017</a:t>
            </a:fld>
            <a:endParaRPr lang="en-US"/>
          </a:p>
        </p:txBody>
      </p:sp>
      <p:sp>
        <p:nvSpPr>
          <p:cNvPr id="5" name="Footer Placeholder 4"/>
          <p:cNvSpPr>
            <a:spLocks noGrp="1"/>
          </p:cNvSpPr>
          <p:nvPr>
            <p:ph type="ftr" sz="quarter" idx="11"/>
          </p:nvPr>
        </p:nvSpPr>
        <p:spPr/>
        <p:txBody>
          <a:bodyPr/>
          <a:lstStyle/>
          <a:p>
            <a:r>
              <a:rPr lang="en-US" smtClean="0"/>
              <a:t>Lockheed Martin Proprietary Information</a:t>
            </a:r>
            <a:endParaRPr lang="en-US"/>
          </a:p>
        </p:txBody>
      </p:sp>
      <p:sp>
        <p:nvSpPr>
          <p:cNvPr id="6" name="Slide Number Placeholder 5"/>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3988436337"/>
      </p:ext>
    </p:extLst>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4A74DF-92CD-4A23-BBB0-D2BA0FE949C2}" type="datetime1">
              <a:rPr lang="en-US" smtClean="0"/>
              <a:t>6/6/2017</a:t>
            </a:fld>
            <a:endParaRPr lang="en-US"/>
          </a:p>
        </p:txBody>
      </p:sp>
      <p:sp>
        <p:nvSpPr>
          <p:cNvPr id="5" name="Footer Placeholder 4"/>
          <p:cNvSpPr>
            <a:spLocks noGrp="1"/>
          </p:cNvSpPr>
          <p:nvPr>
            <p:ph type="ftr" sz="quarter" idx="11"/>
          </p:nvPr>
        </p:nvSpPr>
        <p:spPr/>
        <p:txBody>
          <a:bodyPr/>
          <a:lstStyle/>
          <a:p>
            <a:r>
              <a:rPr lang="en-US" smtClean="0"/>
              <a:t>Lockheed Martin Proprietary Information</a:t>
            </a:r>
            <a:endParaRPr lang="en-US"/>
          </a:p>
        </p:txBody>
      </p:sp>
      <p:sp>
        <p:nvSpPr>
          <p:cNvPr id="6" name="Slide Number Placeholder 5"/>
          <p:cNvSpPr>
            <a:spLocks noGrp="1"/>
          </p:cNvSpPr>
          <p:nvPr>
            <p:ph type="sldNum" sz="quarter" idx="12"/>
          </p:nvPr>
        </p:nvSpPr>
        <p:spPr/>
        <p:txBody>
          <a:bodyPr/>
          <a:lstStyle/>
          <a:p>
            <a:fld id="{39D1AA49-BCAE-4240-A913-1AFEBB12569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849749"/>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F15B8C-33A8-4C8A-B6B2-DD7ADDFB4CB9}" type="datetime1">
              <a:rPr lang="en-US" smtClean="0"/>
              <a:t>6/6/2017</a:t>
            </a:fld>
            <a:endParaRPr lang="en-US"/>
          </a:p>
        </p:txBody>
      </p:sp>
      <p:sp>
        <p:nvSpPr>
          <p:cNvPr id="6" name="Footer Placeholder 5"/>
          <p:cNvSpPr>
            <a:spLocks noGrp="1"/>
          </p:cNvSpPr>
          <p:nvPr>
            <p:ph type="ftr" sz="quarter" idx="11"/>
          </p:nvPr>
        </p:nvSpPr>
        <p:spPr/>
        <p:txBody>
          <a:bodyPr/>
          <a:lstStyle/>
          <a:p>
            <a:r>
              <a:rPr lang="en-US" smtClean="0"/>
              <a:t>Lockheed Martin Proprietary Information</a:t>
            </a:r>
            <a:endParaRPr lang="en-US"/>
          </a:p>
        </p:txBody>
      </p:sp>
      <p:sp>
        <p:nvSpPr>
          <p:cNvPr id="7" name="Slide Number Placeholder 6"/>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2853251732"/>
      </p:ext>
    </p:extLst>
  </p:cSld>
  <p:clrMapOvr>
    <a:masterClrMapping/>
  </p:clrMapOvr>
  <p:transition spd="med">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6E7456-C857-4D3E-9B34-803D6699C377}" type="datetime1">
              <a:rPr lang="en-US" smtClean="0"/>
              <a:t>6/6/2017</a:t>
            </a:fld>
            <a:endParaRPr lang="en-US"/>
          </a:p>
        </p:txBody>
      </p:sp>
      <p:sp>
        <p:nvSpPr>
          <p:cNvPr id="8" name="Footer Placeholder 7"/>
          <p:cNvSpPr>
            <a:spLocks noGrp="1"/>
          </p:cNvSpPr>
          <p:nvPr>
            <p:ph type="ftr" sz="quarter" idx="11"/>
          </p:nvPr>
        </p:nvSpPr>
        <p:spPr/>
        <p:txBody>
          <a:bodyPr/>
          <a:lstStyle/>
          <a:p>
            <a:r>
              <a:rPr lang="en-US" smtClean="0"/>
              <a:t>Lockheed Martin Proprietary Information</a:t>
            </a:r>
            <a:endParaRPr lang="en-US"/>
          </a:p>
        </p:txBody>
      </p:sp>
      <p:sp>
        <p:nvSpPr>
          <p:cNvPr id="9" name="Slide Number Placeholder 8"/>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3332085619"/>
      </p:ext>
    </p:extLst>
  </p:cSld>
  <p:clrMapOvr>
    <a:masterClrMapping/>
  </p:clrMapOvr>
  <p:transition spd="med">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9130B4-A7AC-412D-8F44-CA471E21DC1D}" type="datetime1">
              <a:rPr lang="en-US" smtClean="0"/>
              <a:t>6/6/2017</a:t>
            </a:fld>
            <a:endParaRPr lang="en-US"/>
          </a:p>
        </p:txBody>
      </p:sp>
      <p:sp>
        <p:nvSpPr>
          <p:cNvPr id="4" name="Footer Placeholder 3"/>
          <p:cNvSpPr>
            <a:spLocks noGrp="1"/>
          </p:cNvSpPr>
          <p:nvPr>
            <p:ph type="ftr" sz="quarter" idx="11"/>
          </p:nvPr>
        </p:nvSpPr>
        <p:spPr/>
        <p:txBody>
          <a:bodyPr/>
          <a:lstStyle/>
          <a:p>
            <a:r>
              <a:rPr lang="en-US" smtClean="0"/>
              <a:t>Lockheed Martin Proprietary Information</a:t>
            </a:r>
            <a:endParaRPr lang="en-US"/>
          </a:p>
        </p:txBody>
      </p:sp>
      <p:sp>
        <p:nvSpPr>
          <p:cNvPr id="5" name="Slide Number Placeholder 4"/>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3304669895"/>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205263-CF1A-45C0-A572-2540192888D8}" type="datetime1">
              <a:rPr lang="en-US" smtClean="0"/>
              <a:t>6/6/2017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Lockheed Martin Proprietary Information</a:t>
            </a:r>
            <a:endParaRPr lang="en-US"/>
          </a:p>
        </p:txBody>
      </p:sp>
      <p:sp>
        <p:nvSpPr>
          <p:cNvPr id="9" name="Slide Number Placeholder 8"/>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3372434872"/>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1A70EB4-DEA4-4CD3-AA27-A8B09D3EB4D0}" type="datetime1">
              <a:rPr lang="en-US" smtClean="0"/>
              <a:t>6/6/2017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Lockheed Martin Proprietary Information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D1AA49-BCAE-4240-A913-1AFEBB125694}" type="slidenum">
              <a:rPr lang="en-US" smtClean="0"/>
              <a:t>‹#›</a:t>
            </a:fld>
            <a:endParaRPr lang="en-US"/>
          </a:p>
        </p:txBody>
      </p:sp>
    </p:spTree>
    <p:extLst>
      <p:ext uri="{BB962C8B-B14F-4D97-AF65-F5344CB8AC3E}">
        <p14:creationId xmlns:p14="http://schemas.microsoft.com/office/powerpoint/2010/main" val="259193621"/>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6355B-4459-40D7-82BF-CB1A8896883A}" type="datetime1">
              <a:rPr lang="en-US" smtClean="0"/>
              <a:t>6/6/2017</a:t>
            </a:fld>
            <a:endParaRPr lang="en-US"/>
          </a:p>
        </p:txBody>
      </p:sp>
      <p:sp>
        <p:nvSpPr>
          <p:cNvPr id="6" name="Footer Placeholder 5"/>
          <p:cNvSpPr>
            <a:spLocks noGrp="1"/>
          </p:cNvSpPr>
          <p:nvPr>
            <p:ph type="ftr" sz="quarter" idx="11"/>
          </p:nvPr>
        </p:nvSpPr>
        <p:spPr/>
        <p:txBody>
          <a:bodyPr/>
          <a:lstStyle/>
          <a:p>
            <a:r>
              <a:rPr lang="en-US" smtClean="0"/>
              <a:t>Lockheed Martin Proprietary Information</a:t>
            </a:r>
            <a:endParaRPr lang="en-US"/>
          </a:p>
        </p:txBody>
      </p:sp>
      <p:sp>
        <p:nvSpPr>
          <p:cNvPr id="7" name="Slide Number Placeholder 6"/>
          <p:cNvSpPr>
            <a:spLocks noGrp="1"/>
          </p:cNvSpPr>
          <p:nvPr>
            <p:ph type="sldNum" sz="quarter" idx="12"/>
          </p:nvPr>
        </p:nvSpPr>
        <p:spPr/>
        <p:txBody>
          <a:bodyPr/>
          <a:lstStyle/>
          <a:p>
            <a:fld id="{39D1AA49-BCAE-4240-A913-1AFEBB125694}" type="slidenum">
              <a:rPr lang="en-US" smtClean="0"/>
              <a:t>‹#›</a:t>
            </a:fld>
            <a:endParaRPr lang="en-US"/>
          </a:p>
        </p:txBody>
      </p:sp>
    </p:spTree>
    <p:extLst>
      <p:ext uri="{BB962C8B-B14F-4D97-AF65-F5344CB8AC3E}">
        <p14:creationId xmlns:p14="http://schemas.microsoft.com/office/powerpoint/2010/main" val="2348635112"/>
      </p:ext>
    </p:extLst>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479634" y="6437868"/>
            <a:ext cx="184731" cy="369332"/>
          </a:xfrm>
          <a:prstGeom prst="rect">
            <a:avLst/>
          </a:prstGeom>
        </p:spPr>
        <p:txBody>
          <a:bodyPr vert="horz" wrap="none" lIns="91440" tIns="45720" rIns="91440" bIns="45720" rtlCol="0" anchor="b" anchorCtr="1">
            <a:spAutoFit/>
          </a:bodyPr>
          <a:lstStyle>
            <a:lvl1pPr algn="ctr">
              <a:defRPr sz="900" cap="all" baseline="0">
                <a:solidFill>
                  <a:srgbClr val="FFFFFF"/>
                </a:solidFill>
              </a:defRPr>
            </a:lvl1pPr>
          </a:lstStyle>
          <a:p>
            <a:endParaRPr lang="en-US" smtClean="0"/>
          </a:p>
          <a:p>
            <a:endParaRPr lang="en-US" smtClean="0"/>
          </a:p>
        </p:txBody>
      </p:sp>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31D0FE3-68A7-4134-8B69-7A6630790A9F}" type="datetime1">
              <a:rPr lang="en-US" smtClean="0"/>
              <a:t>6/6/2017</a:t>
            </a:fld>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9D1AA49-BCAE-4240-A913-1AFEBB12569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439346"/>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ransition spd="med">
    <p:pull/>
  </p:transition>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a.com/"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hillingsonthesquare.net/"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eorgiasymphony.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erculestrainingcenter.gr-rms@lmco.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479634" y="6576368"/>
            <a:ext cx="184731" cy="230832"/>
          </a:xfrm>
        </p:spPr>
        <p:txBody>
          <a:bodyPr wrap="none" anchor="b" anchorCtr="1">
            <a:spAutoFit/>
          </a:bodyPr>
          <a:lstStyle/>
          <a:p>
            <a:endParaRPr lang="en-US" smtClean="0"/>
          </a:p>
        </p:txBody>
      </p:sp>
      <p:sp>
        <p:nvSpPr>
          <p:cNvPr id="2" name="Title 1"/>
          <p:cNvSpPr>
            <a:spLocks noGrp="1"/>
          </p:cNvSpPr>
          <p:nvPr>
            <p:ph type="ctrTitle"/>
          </p:nvPr>
        </p:nvSpPr>
        <p:spPr>
          <a:xfrm>
            <a:off x="685799" y="2498855"/>
            <a:ext cx="7772400" cy="1829761"/>
          </a:xfrm>
        </p:spPr>
        <p:txBody>
          <a:bodyPr>
            <a:normAutofit fontScale="90000"/>
          </a:bodyPr>
          <a:lstStyle/>
          <a:p>
            <a:pPr algn="ct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Hercules Training Center</a:t>
            </a:r>
            <a:r>
              <a:rPr lang="en-US" sz="1300" b="1" dirty="0">
                <a:latin typeface="Times New Roman" panose="02020603050405020304" pitchFamily="18" charset="0"/>
                <a:cs typeface="Times New Roman" panose="02020603050405020304" pitchFamily="18" charset="0"/>
              </a:rPr>
              <a:t/>
            </a:r>
            <a:br>
              <a:rPr lang="en-US" sz="1300" b="1" dirty="0">
                <a:latin typeface="Times New Roman" panose="02020603050405020304" pitchFamily="18" charset="0"/>
                <a:cs typeface="Times New Roman" panose="02020603050405020304" pitchFamily="18" charset="0"/>
              </a:rPr>
            </a:br>
            <a:r>
              <a:rPr lang="en-US" sz="1300" b="1" dirty="0">
                <a:latin typeface="Times New Roman" panose="02020603050405020304" pitchFamily="18" charset="0"/>
                <a:cs typeface="Times New Roman" panose="02020603050405020304" pitchFamily="18" charset="0"/>
              </a:rPr>
              <a:t>86 South Cobb Drive, Building B-68 Marietta, GA 30063</a:t>
            </a:r>
            <a:r>
              <a:rPr lang="en-US" sz="1300" dirty="0"/>
              <a:t/>
            </a:r>
            <a:br>
              <a:rPr lang="en-US" sz="1300" dirty="0"/>
            </a:br>
            <a:endParaRPr lang="en-US" sz="1300" dirty="0"/>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7924800" y="22016"/>
            <a:ext cx="809524" cy="523810"/>
          </a:xfrm>
          <a:prstGeom prst="rect">
            <a:avLst/>
          </a:prstGeom>
        </p:spPr>
      </p:pic>
      <p:pic>
        <p:nvPicPr>
          <p:cNvPr id="6" name="Picture 5"/>
          <p:cNvPicPr>
            <a:picLocks noChangeAspect="1"/>
          </p:cNvPicPr>
          <p:nvPr/>
        </p:nvPicPr>
        <p:blipFill>
          <a:blip r:embed="rId5"/>
          <a:stretch>
            <a:fillRect/>
          </a:stretch>
        </p:blipFill>
        <p:spPr>
          <a:xfrm>
            <a:off x="1905000" y="2017229"/>
            <a:ext cx="5712447" cy="963251"/>
          </a:xfrm>
          <a:prstGeom prst="rect">
            <a:avLst/>
          </a:prstGeom>
        </p:spPr>
      </p:pic>
    </p:spTree>
    <p:extLst>
      <p:ext uri="{BB962C8B-B14F-4D97-AF65-F5344CB8AC3E}">
        <p14:creationId xmlns:p14="http://schemas.microsoft.com/office/powerpoint/2010/main" val="114874035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371599"/>
            <a:ext cx="3048000" cy="4678204"/>
          </a:xfrm>
          <a:prstGeom prst="rect">
            <a:avLst/>
          </a:prstGeom>
        </p:spPr>
        <p:txBody>
          <a:bodyPr wrap="square">
            <a:spAutoFit/>
          </a:bodyPr>
          <a:lstStyle/>
          <a:p>
            <a:pPr algn="ctr"/>
            <a:endParaRPr lang="en-US" sz="1400" b="1" i="1" dirty="0" smtClean="0">
              <a:latin typeface="Arial" panose="020B0604020202020204" pitchFamily="34" charset="0"/>
              <a:cs typeface="Arial" panose="020B0604020202020204" pitchFamily="34" charset="0"/>
            </a:endParaRPr>
          </a:p>
          <a:p>
            <a:pPr algn="ctr"/>
            <a:endParaRPr lang="en-US" sz="1400" b="1" i="1"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Hospitals</a:t>
            </a:r>
            <a:r>
              <a:rPr lang="en-US" sz="1400" b="1" i="1" dirty="0" smtClean="0">
                <a:latin typeface="Arial" panose="020B0604020202020204" pitchFamily="34" charset="0"/>
                <a:cs typeface="Arial" panose="020B0604020202020204" pitchFamily="34" charset="0"/>
              </a:rPr>
              <a:t> </a:t>
            </a:r>
          </a:p>
          <a:p>
            <a:r>
              <a:rPr lang="en-US" sz="1400" b="1" i="1" dirty="0" err="1" smtClean="0">
                <a:latin typeface="Arial" panose="020B0604020202020204" pitchFamily="34" charset="0"/>
                <a:cs typeface="Arial" panose="020B0604020202020204" pitchFamily="34" charset="0"/>
              </a:rPr>
              <a:t>WellStar</a:t>
            </a:r>
            <a:r>
              <a:rPr lang="en-US" sz="1400" b="1" i="1" dirty="0" smtClean="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Kennestone</a:t>
            </a:r>
            <a:r>
              <a:rPr lang="en-US" sz="1400" b="1" i="1" dirty="0">
                <a:latin typeface="Arial" panose="020B0604020202020204" pitchFamily="34" charset="0"/>
                <a:cs typeface="Arial" panose="020B0604020202020204" pitchFamily="34" charset="0"/>
              </a:rPr>
              <a:t> </a:t>
            </a:r>
            <a:r>
              <a:rPr lang="en-US" sz="1400" b="1" i="1" dirty="0" smtClean="0">
                <a:latin typeface="Arial" panose="020B0604020202020204" pitchFamily="34" charset="0"/>
                <a:cs typeface="Arial" panose="020B0604020202020204" pitchFamily="34" charset="0"/>
              </a:rPr>
              <a:t>Hospital</a:t>
            </a:r>
          </a:p>
          <a:p>
            <a:r>
              <a:rPr lang="en-US" sz="1400" dirty="0" smtClean="0">
                <a:latin typeface="Arial" panose="020B0604020202020204" pitchFamily="34" charset="0"/>
                <a:cs typeface="Arial" panose="020B0604020202020204" pitchFamily="34" charset="0"/>
              </a:rPr>
              <a:t>677 </a:t>
            </a:r>
            <a:r>
              <a:rPr lang="en-US" sz="1400" dirty="0">
                <a:latin typeface="Arial" panose="020B0604020202020204" pitchFamily="34" charset="0"/>
                <a:cs typeface="Arial" panose="020B0604020202020204" pitchFamily="34" charset="0"/>
              </a:rPr>
              <a:t>Church Street Northeast Marietta, GA 30060-1148 770.793.5000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www.wellstar.org </a:t>
            </a:r>
          </a:p>
          <a:p>
            <a:endParaRPr lang="en-US" sz="1400" dirty="0">
              <a:latin typeface="Arial" panose="020B0604020202020204" pitchFamily="34" charset="0"/>
              <a:cs typeface="Arial" panose="020B0604020202020204" pitchFamily="34" charset="0"/>
            </a:endParaRPr>
          </a:p>
          <a:p>
            <a:r>
              <a:rPr lang="en-US" sz="1400" b="1" i="1" dirty="0" err="1">
                <a:latin typeface="Arial" panose="020B0604020202020204" pitchFamily="34" charset="0"/>
                <a:cs typeface="Arial" panose="020B0604020202020204" pitchFamily="34" charset="0"/>
              </a:rPr>
              <a:t>WellStar</a:t>
            </a:r>
            <a:r>
              <a:rPr lang="en-US" sz="1400" b="1" i="1" dirty="0">
                <a:latin typeface="Arial" panose="020B0604020202020204" pitchFamily="34" charset="0"/>
                <a:cs typeface="Arial" panose="020B0604020202020204" pitchFamily="34" charset="0"/>
              </a:rPr>
              <a:t> Cobb Hospital </a:t>
            </a:r>
            <a:endParaRPr lang="en-US" sz="1400" b="1" i="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3950 </a:t>
            </a:r>
            <a:r>
              <a:rPr lang="en-US" sz="1400" dirty="0">
                <a:latin typeface="Arial" panose="020B0604020202020204" pitchFamily="34" charset="0"/>
                <a:cs typeface="Arial" panose="020B0604020202020204" pitchFamily="34" charset="0"/>
              </a:rPr>
              <a:t>Austell Road Austell, GA 30106-1121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770.732.4000 </a:t>
            </a:r>
          </a:p>
          <a:p>
            <a:r>
              <a:rPr lang="en-US" sz="1400" dirty="0" smtClean="0">
                <a:latin typeface="Arial" panose="020B0604020202020204" pitchFamily="34" charset="0"/>
                <a:cs typeface="Arial" panose="020B0604020202020204" pitchFamily="34" charset="0"/>
              </a:rPr>
              <a:t>www.wellstar.org </a:t>
            </a:r>
          </a:p>
          <a:p>
            <a:endParaRPr lang="en-US" sz="1400" dirty="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Northside Hospital </a:t>
            </a:r>
            <a:endParaRPr lang="en-US" sz="1400" b="1" i="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1000 </a:t>
            </a:r>
            <a:r>
              <a:rPr lang="en-US" sz="1400" dirty="0">
                <a:latin typeface="Arial" panose="020B0604020202020204" pitchFamily="34" charset="0"/>
                <a:cs typeface="Arial" panose="020B0604020202020204" pitchFamily="34" charset="0"/>
              </a:rPr>
              <a:t>Johnson Ferry Road NE Atlanta, GA 30342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404.851.8000 </a:t>
            </a:r>
          </a:p>
          <a:p>
            <a:r>
              <a:rPr lang="en-US" sz="1400" dirty="0" smtClean="0">
                <a:latin typeface="Arial" panose="020B0604020202020204" pitchFamily="34" charset="0"/>
                <a:cs typeface="Arial" panose="020B0604020202020204" pitchFamily="34" charset="0"/>
              </a:rPr>
              <a:t>www.northside.com </a:t>
            </a:r>
          </a:p>
          <a:p>
            <a:endParaRPr lang="en-US" dirty="0"/>
          </a:p>
        </p:txBody>
      </p:sp>
      <p:sp>
        <p:nvSpPr>
          <p:cNvPr id="4" name="Rectangle 3"/>
          <p:cNvSpPr/>
          <p:nvPr/>
        </p:nvSpPr>
        <p:spPr>
          <a:xfrm>
            <a:off x="4207598" y="1828800"/>
            <a:ext cx="4191000" cy="3170099"/>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Pharmacies</a:t>
            </a:r>
            <a:r>
              <a:rPr lang="en-US" sz="1400" b="1" i="1" dirty="0" smtClean="0">
                <a:latin typeface="Arial" panose="020B0604020202020204" pitchFamily="34" charset="0"/>
                <a:cs typeface="Arial" panose="020B0604020202020204" pitchFamily="34" charset="0"/>
              </a:rPr>
              <a:t> </a:t>
            </a:r>
          </a:p>
          <a:p>
            <a:r>
              <a:rPr lang="en-US" sz="1400" b="1" i="1" dirty="0" smtClean="0">
                <a:latin typeface="Arial" panose="020B0604020202020204" pitchFamily="34" charset="0"/>
                <a:cs typeface="Arial" panose="020B0604020202020204" pitchFamily="34" charset="0"/>
              </a:rPr>
              <a:t>CVS 			         </a:t>
            </a:r>
          </a:p>
          <a:p>
            <a:r>
              <a:rPr lang="en-US" sz="1400" dirty="0" smtClean="0">
                <a:latin typeface="Arial" panose="020B0604020202020204" pitchFamily="34" charset="0"/>
                <a:cs typeface="Arial" panose="020B0604020202020204" pitchFamily="34" charset="0"/>
              </a:rPr>
              <a:t>300 </a:t>
            </a:r>
            <a:r>
              <a:rPr lang="en-US" sz="1400" dirty="0">
                <a:latin typeface="Arial" panose="020B0604020202020204" pitchFamily="34" charset="0"/>
                <a:cs typeface="Arial" panose="020B0604020202020204" pitchFamily="34" charset="0"/>
              </a:rPr>
              <a:t>Powder Springs Road Marietta, GA 30064 </a:t>
            </a:r>
            <a:r>
              <a:rPr lang="en-US" sz="1400" dirty="0" smtClean="0">
                <a:latin typeface="Arial" panose="020B0604020202020204" pitchFamily="34" charset="0"/>
                <a:cs typeface="Arial" panose="020B0604020202020204" pitchFamily="34" charset="0"/>
              </a:rPr>
              <a:t>770.422.1413</a:t>
            </a:r>
          </a:p>
          <a:p>
            <a:endParaRPr lang="en-US" sz="1400" dirty="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Rite Aid </a:t>
            </a:r>
            <a:r>
              <a:rPr lang="en-US" sz="1400" b="1"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780 </a:t>
            </a:r>
            <a:r>
              <a:rPr lang="en-US" sz="1400" dirty="0">
                <a:latin typeface="Arial" panose="020B0604020202020204" pitchFamily="34" charset="0"/>
                <a:cs typeface="Arial" panose="020B0604020202020204" pitchFamily="34" charset="0"/>
              </a:rPr>
              <a:t>Church Street Northeast Marietta, GA 30060 </a:t>
            </a:r>
            <a:r>
              <a:rPr lang="en-US" sz="1400" dirty="0" smtClean="0">
                <a:latin typeface="Arial" panose="020B0604020202020204" pitchFamily="34" charset="0"/>
                <a:cs typeface="Arial" panose="020B0604020202020204" pitchFamily="34" charset="0"/>
              </a:rPr>
              <a:t>770.427.5341   </a:t>
            </a:r>
          </a:p>
          <a:p>
            <a:r>
              <a:rPr lang="en-US" sz="1400" dirty="0" smtClean="0">
                <a:latin typeface="Arial" panose="020B0604020202020204" pitchFamily="34" charset="0"/>
                <a:cs typeface="Arial" panose="020B0604020202020204" pitchFamily="34" charset="0"/>
              </a:rPr>
              <a:t>riteaid.com </a:t>
            </a:r>
          </a:p>
          <a:p>
            <a:endParaRPr lang="en-US" sz="1400" dirty="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Walgreen's </a:t>
            </a:r>
            <a:r>
              <a:rPr lang="en-US" sz="1400" b="1"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23 </a:t>
            </a:r>
            <a:r>
              <a:rPr lang="en-US" sz="1400" dirty="0">
                <a:latin typeface="Arial" panose="020B0604020202020204" pitchFamily="34" charset="0"/>
                <a:cs typeface="Arial" panose="020B0604020202020204" pitchFamily="34" charset="0"/>
              </a:rPr>
              <a:t>S Marietta Parkway SW Marietta, GA 30064 </a:t>
            </a:r>
            <a:r>
              <a:rPr lang="en-US" sz="1400" dirty="0" smtClean="0">
                <a:latin typeface="Arial" panose="020B0604020202020204" pitchFamily="34" charset="0"/>
                <a:cs typeface="Arial" panose="020B0604020202020204" pitchFamily="34" charset="0"/>
              </a:rPr>
              <a:t>770.420.8932 </a:t>
            </a:r>
            <a:endParaRPr lang="en-US" sz="1400" dirty="0">
              <a:latin typeface="Arial" panose="020B0604020202020204" pitchFamily="34" charset="0"/>
              <a:cs typeface="Arial" panose="020B0604020202020204" pitchFamily="34" charset="0"/>
            </a:endParaRPr>
          </a:p>
          <a:p>
            <a:r>
              <a:rPr lang="en-US" dirty="0" smtClean="0"/>
              <a:t> </a:t>
            </a:r>
            <a:endParaRPr lang="en-US" dirty="0"/>
          </a:p>
        </p:txBody>
      </p:sp>
      <p:sp>
        <p:nvSpPr>
          <p:cNvPr id="5" name="TextBox 4"/>
          <p:cNvSpPr txBox="1"/>
          <p:nvPr/>
        </p:nvSpPr>
        <p:spPr>
          <a:xfrm>
            <a:off x="1371600" y="990600"/>
            <a:ext cx="5943600" cy="369332"/>
          </a:xfrm>
          <a:prstGeom prst="rect">
            <a:avLst/>
          </a:prstGeom>
          <a:noFill/>
        </p:spPr>
        <p:txBody>
          <a:bodyPr wrap="square" rtlCol="0">
            <a:spAutoFit/>
          </a:bodyPr>
          <a:lstStyle/>
          <a:p>
            <a:r>
              <a:rPr lang="en-US" dirty="0" smtClean="0"/>
              <a:t>		</a:t>
            </a:r>
            <a:r>
              <a:rPr lang="en-US" b="1" dirty="0" smtClean="0">
                <a:latin typeface="Arial" panose="020B0604020202020204" pitchFamily="34" charset="0"/>
                <a:cs typeface="Arial" panose="020B0604020202020204" pitchFamily="34" charset="0"/>
              </a:rPr>
              <a:t>Local Area Information</a:t>
            </a:r>
            <a:endParaRPr lang="en-US"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endParaRPr lang="en-US" smtClean="0"/>
          </a:p>
        </p:txBody>
      </p:sp>
      <p:pic>
        <p:nvPicPr>
          <p:cNvPr id="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341107753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09600"/>
            <a:ext cx="2689582"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Local Area Information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8763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752600"/>
            <a:ext cx="2438400" cy="954107"/>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Alamo Hartsfield Airport </a:t>
            </a:r>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404.530.2800 	</a:t>
            </a:r>
          </a:p>
          <a:p>
            <a:r>
              <a:rPr lang="en-US" sz="1400" i="1" dirty="0" smtClean="0">
                <a:latin typeface="Arial" panose="020B0604020202020204" pitchFamily="34" charset="0"/>
                <a:cs typeface="Arial" panose="020B0604020202020204" pitchFamily="34" charset="0"/>
              </a:rPr>
              <a:t>Toll </a:t>
            </a:r>
            <a:r>
              <a:rPr lang="en-US" sz="1400" i="1" dirty="0">
                <a:latin typeface="Arial" panose="020B0604020202020204" pitchFamily="34" charset="0"/>
                <a:cs typeface="Arial" panose="020B0604020202020204" pitchFamily="34" charset="0"/>
              </a:rPr>
              <a:t>Free 1.800.GO ALAMO </a:t>
            </a:r>
            <a:r>
              <a:rPr lang="en-US" sz="1400" dirty="0">
                <a:latin typeface="Arial" panose="020B0604020202020204" pitchFamily="34" charset="0"/>
                <a:cs typeface="Arial" panose="020B0604020202020204" pitchFamily="34" charset="0"/>
              </a:rPr>
              <a:t>www.alamo.com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15906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3505200"/>
            <a:ext cx="2286000" cy="1169551"/>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Avis Hartsfield Airport </a:t>
            </a:r>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404.763.6333 </a:t>
            </a:r>
          </a:p>
          <a:p>
            <a:r>
              <a:rPr lang="en-US" sz="1400" i="1" dirty="0" smtClean="0">
                <a:latin typeface="Arial" panose="020B0604020202020204" pitchFamily="34" charset="0"/>
                <a:cs typeface="Arial" panose="020B0604020202020204" pitchFamily="34" charset="0"/>
              </a:rPr>
              <a:t>Marietta  770.955.2416 </a:t>
            </a:r>
          </a:p>
          <a:p>
            <a:r>
              <a:rPr lang="en-US" sz="1400" i="1" dirty="0" smtClean="0">
                <a:latin typeface="Arial" panose="020B0604020202020204" pitchFamily="34" charset="0"/>
                <a:cs typeface="Arial" panose="020B0604020202020204" pitchFamily="34" charset="0"/>
              </a:rPr>
              <a:t>Toll </a:t>
            </a:r>
            <a:r>
              <a:rPr lang="en-US" sz="1400" i="1" dirty="0">
                <a:latin typeface="Arial" panose="020B0604020202020204" pitchFamily="34" charset="0"/>
                <a:cs typeface="Arial" panose="020B0604020202020204" pitchFamily="34" charset="0"/>
              </a:rPr>
              <a:t>Free 1.800.331.1212 </a:t>
            </a:r>
            <a:endParaRPr lang="en-US" sz="1400" i="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www.avis.com </a:t>
            </a:r>
            <a:endParaRPr lang="en-US" sz="1400"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65539"/>
            <a:ext cx="9715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68821" y="1829303"/>
            <a:ext cx="2473508" cy="1384995"/>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Hartsfield Airport </a:t>
            </a:r>
            <a:endParaRPr lang="en-US" sz="1400" i="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Budget </a:t>
            </a:r>
            <a:r>
              <a:rPr lang="en-US" sz="1400" i="1" dirty="0">
                <a:latin typeface="Arial" panose="020B0604020202020204" pitchFamily="34" charset="0"/>
                <a:cs typeface="Arial" panose="020B0604020202020204" pitchFamily="34" charset="0"/>
              </a:rPr>
              <a:t>Hartsfield Airport </a:t>
            </a:r>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404.530.2925 </a:t>
            </a:r>
          </a:p>
          <a:p>
            <a:r>
              <a:rPr lang="en-US" sz="1400" i="1" dirty="0" smtClean="0">
                <a:latin typeface="Arial" panose="020B0604020202020204" pitchFamily="34" charset="0"/>
                <a:cs typeface="Arial" panose="020B0604020202020204" pitchFamily="34" charset="0"/>
              </a:rPr>
              <a:t>Marietta  770-953-0627 </a:t>
            </a:r>
          </a:p>
          <a:p>
            <a:r>
              <a:rPr lang="en-US" sz="1400" i="1" dirty="0" smtClean="0">
                <a:latin typeface="Arial" panose="020B0604020202020204" pitchFamily="34" charset="0"/>
                <a:cs typeface="Arial" panose="020B0604020202020204" pitchFamily="34" charset="0"/>
              </a:rPr>
              <a:t>Toll </a:t>
            </a:r>
            <a:r>
              <a:rPr lang="en-US" sz="1400" i="1" dirty="0">
                <a:latin typeface="Arial" panose="020B0604020202020204" pitchFamily="34" charset="0"/>
                <a:cs typeface="Arial" panose="020B0604020202020204" pitchFamily="34" charset="0"/>
              </a:rPr>
              <a:t>Free 1.800.654.3131 </a:t>
            </a:r>
            <a:endParaRPr lang="en-US" sz="1400" i="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www.budget.com</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4914900" y="3443644"/>
            <a:ext cx="3028950" cy="523220"/>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Taxi Transportation Service Victory </a:t>
            </a:r>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Cabs </a:t>
            </a:r>
            <a:r>
              <a:rPr lang="en-US" sz="1400" i="1" dirty="0">
                <a:latin typeface="Arial" panose="020B0604020202020204" pitchFamily="34" charset="0"/>
                <a:cs typeface="Arial" panose="020B0604020202020204" pitchFamily="34" charset="0"/>
              </a:rPr>
              <a:t>Phone</a:t>
            </a:r>
            <a:r>
              <a:rPr lang="en-US" sz="1400" i="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770-428-2626 </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4914900" y="4105891"/>
            <a:ext cx="3181350" cy="738664"/>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Dobbins ARB U-Drive Information </a:t>
            </a:r>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James </a:t>
            </a:r>
            <a:r>
              <a:rPr lang="en-US" sz="1400" i="1" dirty="0">
                <a:latin typeface="Arial" panose="020B0604020202020204" pitchFamily="34" charset="0"/>
                <a:cs typeface="Arial" panose="020B0604020202020204" pitchFamily="34" charset="0"/>
              </a:rPr>
              <a:t>Taylor Phone: 678-655-4745 </a:t>
            </a:r>
            <a:endParaRPr lang="en-US" sz="1400" i="1" dirty="0" smtClean="0">
              <a:latin typeface="Arial" panose="020B0604020202020204" pitchFamily="34" charset="0"/>
              <a:cs typeface="Arial" panose="020B0604020202020204" pitchFamily="34" charset="0"/>
            </a:endParaRPr>
          </a:p>
          <a:p>
            <a:r>
              <a:rPr lang="en-US" sz="1400" i="1" dirty="0" smtClean="0">
                <a:latin typeface="Arial" panose="020B0604020202020204" pitchFamily="34" charset="0"/>
                <a:cs typeface="Arial" panose="020B0604020202020204" pitchFamily="34" charset="0"/>
              </a:rPr>
              <a:t>Email:</a:t>
            </a:r>
            <a:r>
              <a:rPr lang="en-US" sz="1400" dirty="0" smtClean="0">
                <a:latin typeface="Arial" panose="020B0604020202020204" pitchFamily="34" charset="0"/>
                <a:cs typeface="Arial" panose="020B0604020202020204" pitchFamily="34" charset="0"/>
              </a:rPr>
              <a:t>james.taylory.77.ctr@us.af.mil </a:t>
            </a:r>
            <a:endParaRPr lang="en-US" sz="14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endParaRPr lang="en-US" smtClean="0"/>
          </a:p>
        </p:txBody>
      </p:sp>
      <p:pic>
        <p:nvPicPr>
          <p:cNvPr id="12"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7924800" y="22016"/>
            <a:ext cx="809524" cy="523810"/>
          </a:xfrm>
          <a:prstGeom prst="rect">
            <a:avLst/>
          </a:prstGeom>
        </p:spPr>
      </p:pic>
    </p:spTree>
    <p:extLst>
      <p:ext uri="{BB962C8B-B14F-4D97-AF65-F5344CB8AC3E}">
        <p14:creationId xmlns:p14="http://schemas.microsoft.com/office/powerpoint/2010/main" val="257349895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533400"/>
            <a:ext cx="2689582"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Local Area Information</a:t>
            </a:r>
            <a:endParaRPr lang="en-US" dirty="0"/>
          </a:p>
        </p:txBody>
      </p:sp>
      <p:sp>
        <p:nvSpPr>
          <p:cNvPr id="3" name="Rectangle 2"/>
          <p:cNvSpPr/>
          <p:nvPr/>
        </p:nvSpPr>
        <p:spPr>
          <a:xfrm>
            <a:off x="609600" y="1166843"/>
            <a:ext cx="6248400" cy="3816429"/>
          </a:xfrm>
          <a:prstGeom prst="rect">
            <a:avLst/>
          </a:prstGeom>
        </p:spPr>
        <p:txBody>
          <a:bodyPr wrap="square">
            <a:spAutoFit/>
          </a:bodyPr>
          <a:lstStyle/>
          <a:p>
            <a:endParaRPr lang="en-US" dirty="0"/>
          </a:p>
          <a:p>
            <a:r>
              <a:rPr lang="en-US" sz="1400" b="1" dirty="0">
                <a:latin typeface="Arial" panose="020B0604020202020204" pitchFamily="34" charset="0"/>
                <a:cs typeface="Arial" panose="020B0604020202020204" pitchFamily="34" charset="0"/>
              </a:rPr>
              <a:t>Delta Airlines </a:t>
            </a:r>
            <a:r>
              <a:rPr lang="en-US" sz="1400" dirty="0">
                <a:latin typeface="Arial" panose="020B0604020202020204" pitchFamily="34" charset="0"/>
                <a:cs typeface="Arial" panose="020B0604020202020204" pitchFamily="34" charset="0"/>
              </a:rPr>
              <a:t>Atlanta</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 404.765.5000</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Toll Free: </a:t>
            </a:r>
            <a:r>
              <a:rPr lang="en-US" sz="1400" dirty="0" smtClean="0">
                <a:latin typeface="Arial" panose="020B0604020202020204" pitchFamily="34" charset="0"/>
                <a:cs typeface="Arial" panose="020B0604020202020204" pitchFamily="34" charset="0"/>
              </a:rPr>
              <a:t>800.221.1212</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www.delta.com </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AirTran </a:t>
            </a:r>
            <a:r>
              <a:rPr lang="en-US" sz="1400" dirty="0">
                <a:latin typeface="Arial" panose="020B0604020202020204" pitchFamily="34" charset="0"/>
                <a:cs typeface="Arial" panose="020B0604020202020204" pitchFamily="34" charset="0"/>
              </a:rPr>
              <a:t>Airways </a:t>
            </a:r>
          </a:p>
          <a:p>
            <a:r>
              <a:rPr lang="en-US" sz="1400" dirty="0">
                <a:latin typeface="Arial" panose="020B0604020202020204" pitchFamily="34" charset="0"/>
                <a:cs typeface="Arial" panose="020B0604020202020204" pitchFamily="34" charset="0"/>
              </a:rPr>
              <a:t>Toll Free: 1.800.247.8726 </a:t>
            </a:r>
          </a:p>
          <a:p>
            <a:r>
              <a:rPr lang="en-US" sz="1400" dirty="0">
                <a:latin typeface="Arial" panose="020B0604020202020204" pitchFamily="34" charset="0"/>
                <a:cs typeface="Arial" panose="020B0604020202020204" pitchFamily="34" charset="0"/>
              </a:rPr>
              <a:t>www.airtran.com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American </a:t>
            </a:r>
            <a:r>
              <a:rPr lang="en-US" sz="1400" dirty="0">
                <a:latin typeface="Arial" panose="020B0604020202020204" pitchFamily="34" charset="0"/>
                <a:cs typeface="Arial" panose="020B0604020202020204" pitchFamily="34" charset="0"/>
              </a:rPr>
              <a:t>Airlines </a:t>
            </a:r>
          </a:p>
          <a:p>
            <a:r>
              <a:rPr lang="en-US" sz="1400" dirty="0" smtClean="0">
                <a:latin typeface="Arial" panose="020B0604020202020204" pitchFamily="34" charset="0"/>
                <a:cs typeface="Arial" panose="020B0604020202020204" pitchFamily="34" charset="0"/>
              </a:rPr>
              <a:t>Toll </a:t>
            </a:r>
            <a:r>
              <a:rPr lang="en-US" sz="1400" dirty="0">
                <a:latin typeface="Arial" panose="020B0604020202020204" pitchFamily="34" charset="0"/>
                <a:cs typeface="Arial" panose="020B0604020202020204" pitchFamily="34" charset="0"/>
              </a:rPr>
              <a:t>Free: 1.800.223.5436 </a:t>
            </a:r>
          </a:p>
          <a:p>
            <a:r>
              <a:rPr lang="en-US" sz="1400" dirty="0" smtClean="0">
                <a:latin typeface="Arial" panose="020B0604020202020204" pitchFamily="34" charset="0"/>
                <a:cs typeface="Arial" panose="020B0604020202020204" pitchFamily="34" charset="0"/>
                <a:hlinkClick r:id="rId2"/>
              </a:rPr>
              <a:t>www.aa.com</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United </a:t>
            </a:r>
            <a:r>
              <a:rPr lang="en-US" sz="1400" dirty="0">
                <a:latin typeface="Arial" panose="020B0604020202020204" pitchFamily="34" charset="0"/>
                <a:cs typeface="Arial" panose="020B0604020202020204" pitchFamily="34" charset="0"/>
              </a:rPr>
              <a:t>Airlines </a:t>
            </a:r>
          </a:p>
          <a:p>
            <a:r>
              <a:rPr lang="en-US" sz="1400" dirty="0" smtClean="0">
                <a:latin typeface="Arial" panose="020B0604020202020204" pitchFamily="34" charset="0"/>
                <a:cs typeface="Arial" panose="020B0604020202020204" pitchFamily="34" charset="0"/>
              </a:rPr>
              <a:t>Toll </a:t>
            </a:r>
            <a:r>
              <a:rPr lang="en-US" sz="1400" dirty="0">
                <a:latin typeface="Arial" panose="020B0604020202020204" pitchFamily="34" charset="0"/>
                <a:cs typeface="Arial" panose="020B0604020202020204" pitchFamily="34" charset="0"/>
              </a:rPr>
              <a:t>Free: 1.800.241.6522 </a:t>
            </a:r>
          </a:p>
          <a:p>
            <a:r>
              <a:rPr lang="en-US" sz="1400" dirty="0">
                <a:latin typeface="Arial" panose="020B0604020202020204" pitchFamily="34" charset="0"/>
                <a:cs typeface="Arial" panose="020B0604020202020204" pitchFamily="34" charset="0"/>
              </a:rPr>
              <a:t>www.united.com </a:t>
            </a:r>
          </a:p>
        </p:txBody>
      </p:sp>
      <p:sp>
        <p:nvSpPr>
          <p:cNvPr id="4" name="Rectangle 3"/>
          <p:cNvSpPr/>
          <p:nvPr/>
        </p:nvSpPr>
        <p:spPr>
          <a:xfrm>
            <a:off x="3962400" y="1524000"/>
            <a:ext cx="4572000" cy="738664"/>
          </a:xfrm>
          <a:prstGeom prst="rect">
            <a:avLst/>
          </a:prstGeom>
        </p:spPr>
        <p:txBody>
          <a:bodyPr>
            <a:spAutoFit/>
          </a:bodyPr>
          <a:lstStyle/>
          <a:p>
            <a:r>
              <a:rPr lang="en-US" sz="1400" b="1" dirty="0">
                <a:latin typeface="Arial" panose="020B0604020202020204" pitchFamily="34" charset="0"/>
                <a:cs typeface="Arial" panose="020B0604020202020204" pitchFamily="34" charset="0"/>
              </a:rPr>
              <a:t>Hartsfield-Jackson Atlanta International </a:t>
            </a:r>
            <a:r>
              <a:rPr lang="en-US" sz="1400" b="1" dirty="0" smtClean="0">
                <a:latin typeface="Arial" panose="020B0604020202020204" pitchFamily="34" charset="0"/>
                <a:cs typeface="Arial" panose="020B0604020202020204" pitchFamily="34" charset="0"/>
              </a:rPr>
              <a:t>Airport   </a:t>
            </a:r>
            <a:r>
              <a:rPr lang="en-US" sz="1400" dirty="0">
                <a:latin typeface="Arial" panose="020B0604020202020204" pitchFamily="34" charset="0"/>
                <a:cs typeface="Arial" panose="020B0604020202020204" pitchFamily="34" charset="0"/>
              </a:rPr>
              <a:t>574 Airport South Parkway Atlanta, GA 30349-8642 770.997.8015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62200"/>
            <a:ext cx="396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endParaRPr lang="en-US" smtClean="0"/>
          </a:p>
        </p:txBody>
      </p:sp>
      <p:pic>
        <p:nvPicPr>
          <p:cNvPr id="7"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7924800" y="22016"/>
            <a:ext cx="809524" cy="523810"/>
          </a:xfrm>
          <a:prstGeom prst="rect">
            <a:avLst/>
          </a:prstGeom>
        </p:spPr>
      </p:pic>
    </p:spTree>
    <p:extLst>
      <p:ext uri="{BB962C8B-B14F-4D97-AF65-F5344CB8AC3E}">
        <p14:creationId xmlns:p14="http://schemas.microsoft.com/office/powerpoint/2010/main" val="8467537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599"/>
            <a:ext cx="3419946" cy="5016758"/>
          </a:xfrm>
          <a:prstGeom prst="rect">
            <a:avLst/>
          </a:prstGeom>
        </p:spPr>
        <p:txBody>
          <a:bodyPr wrap="square">
            <a:spAutoFit/>
          </a:bodyPr>
          <a:lstStyle/>
          <a:p>
            <a:endParaRPr lang="en-US" dirty="0"/>
          </a:p>
          <a:p>
            <a:r>
              <a:rPr lang="en-US" sz="1000" b="1" dirty="0">
                <a:latin typeface="Arial" panose="020B0604020202020204" pitchFamily="34" charset="0"/>
                <a:cs typeface="Arial" panose="020B0604020202020204" pitchFamily="34" charset="0"/>
              </a:rPr>
              <a:t>Billeting (Dobbins) </a:t>
            </a:r>
          </a:p>
          <a:p>
            <a:r>
              <a:rPr lang="en-US" sz="1000" dirty="0">
                <a:latin typeface="Arial" panose="020B0604020202020204" pitchFamily="34" charset="0"/>
                <a:cs typeface="Arial" panose="020B0604020202020204" pitchFamily="34" charset="0"/>
              </a:rPr>
              <a:t>POC: Judy Argo </a:t>
            </a:r>
          </a:p>
          <a:p>
            <a:r>
              <a:rPr lang="en-US" sz="1000" dirty="0">
                <a:latin typeface="Arial" panose="020B0604020202020204" pitchFamily="34" charset="0"/>
                <a:cs typeface="Arial" panose="020B0604020202020204" pitchFamily="34" charset="0"/>
              </a:rPr>
              <a:t>678.655.4745 </a:t>
            </a:r>
          </a:p>
          <a:p>
            <a:r>
              <a:rPr lang="en-US" sz="1000" dirty="0">
                <a:latin typeface="Arial" panose="020B0604020202020204" pitchFamily="34" charset="0"/>
                <a:cs typeface="Arial" panose="020B0604020202020204" pitchFamily="34" charset="0"/>
              </a:rPr>
              <a:t>Judy.argo@us.af.mil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Atlanta </a:t>
            </a:r>
            <a:r>
              <a:rPr lang="en-US" sz="1000" b="1" dirty="0">
                <a:latin typeface="Arial" panose="020B0604020202020204" pitchFamily="34" charset="0"/>
                <a:cs typeface="Arial" panose="020B0604020202020204" pitchFamily="34" charset="0"/>
              </a:rPr>
              <a:t>Marriott Northwest </a:t>
            </a:r>
            <a:endParaRPr lang="en-US"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200 </a:t>
            </a:r>
            <a:r>
              <a:rPr lang="en-US" sz="1000" dirty="0">
                <a:latin typeface="Arial" panose="020B0604020202020204" pitchFamily="34" charset="0"/>
                <a:cs typeface="Arial" panose="020B0604020202020204" pitchFamily="34" charset="0"/>
              </a:rPr>
              <a:t>Interstate North Pkwy </a:t>
            </a:r>
            <a:r>
              <a:rPr lang="en-US" sz="1000" dirty="0" smtClean="0">
                <a:latin typeface="Arial" panose="020B0604020202020204" pitchFamily="34" charset="0"/>
                <a:cs typeface="Arial" panose="020B0604020202020204" pitchFamily="34" charset="0"/>
              </a:rPr>
              <a:t>Atlanta</a:t>
            </a:r>
            <a:r>
              <a:rPr lang="en-US" sz="1000" dirty="0">
                <a:latin typeface="Arial" panose="020B0604020202020204" pitchFamily="34" charset="0"/>
                <a:cs typeface="Arial" panose="020B0604020202020204" pitchFamily="34" charset="0"/>
              </a:rPr>
              <a:t>, GA 30339 </a:t>
            </a:r>
          </a:p>
          <a:p>
            <a:r>
              <a:rPr lang="en-US" sz="1000" dirty="0">
                <a:latin typeface="Arial" panose="020B0604020202020204" pitchFamily="34" charset="0"/>
                <a:cs typeface="Arial" panose="020B0604020202020204" pitchFamily="34" charset="0"/>
              </a:rPr>
              <a:t>770.952.7900 </a:t>
            </a:r>
          </a:p>
          <a:p>
            <a:r>
              <a:rPr lang="en-US" sz="1000" dirty="0">
                <a:latin typeface="Arial" panose="020B0604020202020204" pitchFamily="34" charset="0"/>
                <a:cs typeface="Arial" panose="020B0604020202020204" pitchFamily="34" charset="0"/>
              </a:rPr>
              <a:t>www.marriott.com </a:t>
            </a:r>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Country </a:t>
            </a:r>
            <a:r>
              <a:rPr lang="en-US" sz="1000" b="1" dirty="0">
                <a:latin typeface="Arial" panose="020B0604020202020204" pitchFamily="34" charset="0"/>
                <a:cs typeface="Arial" panose="020B0604020202020204" pitchFamily="34" charset="0"/>
              </a:rPr>
              <a:t>Inn &amp; Suites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4500 Circle 75 Pkwy </a:t>
            </a:r>
            <a:r>
              <a:rPr lang="en-US" sz="1000" dirty="0" smtClean="0">
                <a:latin typeface="Arial" panose="020B0604020202020204" pitchFamily="34" charset="0"/>
                <a:cs typeface="Arial" panose="020B0604020202020204" pitchFamily="34" charset="0"/>
              </a:rPr>
              <a:t>Atlanta</a:t>
            </a:r>
            <a:r>
              <a:rPr lang="en-US" sz="1000" dirty="0">
                <a:latin typeface="Arial" panose="020B0604020202020204" pitchFamily="34" charset="0"/>
                <a:cs typeface="Arial" panose="020B0604020202020204" pitchFamily="34" charset="0"/>
              </a:rPr>
              <a:t>, GA 30339 </a:t>
            </a:r>
          </a:p>
          <a:p>
            <a:r>
              <a:rPr lang="en-US" sz="1000" dirty="0">
                <a:latin typeface="Arial" panose="020B0604020202020204" pitchFamily="34" charset="0"/>
                <a:cs typeface="Arial" panose="020B0604020202020204" pitchFamily="34" charset="0"/>
              </a:rPr>
              <a:t>770.956.9919 </a:t>
            </a:r>
          </a:p>
          <a:p>
            <a:r>
              <a:rPr lang="en-US" sz="1000" dirty="0">
                <a:latin typeface="Arial" panose="020B0604020202020204" pitchFamily="34" charset="0"/>
                <a:cs typeface="Arial" panose="020B0604020202020204" pitchFamily="34" charset="0"/>
              </a:rPr>
              <a:t>www.countryinns.com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Courtyard/Cumberland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3000 Cumberland Blvd </a:t>
            </a:r>
            <a:r>
              <a:rPr lang="en-US" sz="1000" dirty="0" smtClean="0">
                <a:latin typeface="Arial" panose="020B0604020202020204" pitchFamily="34" charset="0"/>
                <a:cs typeface="Arial" panose="020B0604020202020204" pitchFamily="34" charset="0"/>
              </a:rPr>
              <a:t>Atlanta</a:t>
            </a:r>
            <a:r>
              <a:rPr lang="en-US" sz="1000" dirty="0">
                <a:latin typeface="Arial" panose="020B0604020202020204" pitchFamily="34" charset="0"/>
                <a:cs typeface="Arial" panose="020B0604020202020204" pitchFamily="34" charset="0"/>
              </a:rPr>
              <a:t>, GA 30339 </a:t>
            </a:r>
          </a:p>
          <a:p>
            <a:r>
              <a:rPr lang="en-US" sz="1000" dirty="0">
                <a:latin typeface="Arial" panose="020B0604020202020204" pitchFamily="34" charset="0"/>
                <a:cs typeface="Arial" panose="020B0604020202020204" pitchFamily="34" charset="0"/>
              </a:rPr>
              <a:t>770.952.2555 </a:t>
            </a:r>
          </a:p>
          <a:p>
            <a:r>
              <a:rPr lang="en-US" sz="1000" dirty="0">
                <a:latin typeface="Arial" panose="020B0604020202020204" pitchFamily="34" charset="0"/>
                <a:cs typeface="Arial" panose="020B0604020202020204" pitchFamily="34" charset="0"/>
              </a:rPr>
              <a:t>www.marriott.com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Courtyard </a:t>
            </a:r>
            <a:r>
              <a:rPr lang="en-US" sz="1000" b="1" dirty="0">
                <a:latin typeface="Arial" panose="020B0604020202020204" pitchFamily="34" charset="0"/>
                <a:cs typeface="Arial" panose="020B0604020202020204" pitchFamily="34" charset="0"/>
              </a:rPr>
              <a:t>Windy Hill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2045 South Park Place </a:t>
            </a:r>
            <a:r>
              <a:rPr lang="en-US" sz="1000" dirty="0" smtClean="0">
                <a:latin typeface="Arial" panose="020B0604020202020204" pitchFamily="34" charset="0"/>
                <a:cs typeface="Arial" panose="020B0604020202020204" pitchFamily="34" charset="0"/>
              </a:rPr>
              <a:t>Atlanta</a:t>
            </a:r>
            <a:r>
              <a:rPr lang="en-US" sz="1000" dirty="0">
                <a:latin typeface="Arial" panose="020B0604020202020204" pitchFamily="34" charset="0"/>
                <a:cs typeface="Arial" panose="020B0604020202020204" pitchFamily="34" charset="0"/>
              </a:rPr>
              <a:t>, GA 30339 </a:t>
            </a:r>
          </a:p>
          <a:p>
            <a:r>
              <a:rPr lang="en-US" sz="1000" dirty="0">
                <a:latin typeface="Arial" panose="020B0604020202020204" pitchFamily="34" charset="0"/>
                <a:cs typeface="Arial" panose="020B0604020202020204" pitchFamily="34" charset="0"/>
              </a:rPr>
              <a:t>770.955.3838 </a:t>
            </a:r>
          </a:p>
          <a:p>
            <a:r>
              <a:rPr lang="en-US" sz="1000" dirty="0">
                <a:latin typeface="Arial" panose="020B0604020202020204" pitchFamily="34" charset="0"/>
                <a:cs typeface="Arial" panose="020B0604020202020204" pitchFamily="34" charset="0"/>
              </a:rPr>
              <a:t>www.marriott.com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Doubletree </a:t>
            </a:r>
            <a:r>
              <a:rPr lang="en-US" sz="1000" b="1" dirty="0">
                <a:latin typeface="Arial" panose="020B0604020202020204" pitchFamily="34" charset="0"/>
                <a:cs typeface="Arial" panose="020B0604020202020204" pitchFamily="34" charset="0"/>
              </a:rPr>
              <a:t>Hotel Atlanta NW </a:t>
            </a:r>
            <a:endParaRPr lang="en-US" sz="1000" b="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2055 </a:t>
            </a:r>
            <a:r>
              <a:rPr lang="en-US" sz="1000" dirty="0">
                <a:latin typeface="Arial" panose="020B0604020202020204" pitchFamily="34" charset="0"/>
                <a:cs typeface="Arial" panose="020B0604020202020204" pitchFamily="34" charset="0"/>
              </a:rPr>
              <a:t>South Park Place Atlanta, GA 30339-2014 770.272.9441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www.doubletree1.hilton.com </a:t>
            </a:r>
            <a:endParaRPr lang="en-US" sz="1000" dirty="0">
              <a:latin typeface="Arial" panose="020B0604020202020204" pitchFamily="34" charset="0"/>
              <a:cs typeface="Arial" panose="020B0604020202020204" pitchFamily="34" charset="0"/>
            </a:endParaRPr>
          </a:p>
          <a:p>
            <a:endParaRPr lang="en-US" sz="1200" dirty="0"/>
          </a:p>
        </p:txBody>
      </p:sp>
      <p:sp>
        <p:nvSpPr>
          <p:cNvPr id="3" name="Rectangle 2"/>
          <p:cNvSpPr/>
          <p:nvPr/>
        </p:nvSpPr>
        <p:spPr>
          <a:xfrm>
            <a:off x="4648200" y="613319"/>
            <a:ext cx="3962400" cy="4862870"/>
          </a:xfrm>
          <a:prstGeom prst="rect">
            <a:avLst/>
          </a:prstGeom>
        </p:spPr>
        <p:txBody>
          <a:bodyPr wrap="square">
            <a:spAutoFit/>
          </a:bodyPr>
          <a:lstStyle/>
          <a:p>
            <a:r>
              <a:rPr lang="en-US" sz="1000" b="1" dirty="0" smtClean="0">
                <a:latin typeface="Arial" panose="020B0604020202020204" pitchFamily="34" charset="0"/>
                <a:cs typeface="Arial" panose="020B0604020202020204" pitchFamily="34" charset="0"/>
              </a:rPr>
              <a:t>Embassy Suites/Galleria</a:t>
            </a:r>
          </a:p>
          <a:p>
            <a:r>
              <a:rPr lang="en-US" sz="1000" b="1"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2815 Akers Mill Road Atlanta, GA 30339</a:t>
            </a:r>
          </a:p>
          <a:p>
            <a:r>
              <a:rPr lang="en-US" sz="1000" dirty="0" smtClean="0">
                <a:latin typeface="Arial" panose="020B0604020202020204" pitchFamily="34" charset="0"/>
                <a:cs typeface="Arial" panose="020B0604020202020204" pitchFamily="34" charset="0"/>
              </a:rPr>
              <a:t> 678.460.2568</a:t>
            </a:r>
          </a:p>
          <a:p>
            <a:r>
              <a:rPr lang="en-US" sz="1000" dirty="0" smtClean="0">
                <a:latin typeface="Arial" panose="020B0604020202020204" pitchFamily="34" charset="0"/>
                <a:cs typeface="Arial" panose="020B0604020202020204" pitchFamily="34" charset="0"/>
              </a:rPr>
              <a:t> http://embassysuites1.hilton.com/ </a:t>
            </a: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Hilton Garden Inn </a:t>
            </a:r>
          </a:p>
          <a:p>
            <a:r>
              <a:rPr lang="en-US" sz="1000" dirty="0" smtClean="0">
                <a:latin typeface="Arial" panose="020B0604020202020204" pitchFamily="34" charset="0"/>
                <a:cs typeface="Arial" panose="020B0604020202020204" pitchFamily="34" charset="0"/>
              </a:rPr>
              <a:t>3045 Windy Hill Road Atlanta, GA 30339</a:t>
            </a:r>
          </a:p>
          <a:p>
            <a:r>
              <a:rPr lang="en-US" sz="1000" dirty="0" smtClean="0">
                <a:latin typeface="Arial" panose="020B0604020202020204" pitchFamily="34" charset="0"/>
                <a:cs typeface="Arial" panose="020B0604020202020204" pitchFamily="34" charset="0"/>
              </a:rPr>
              <a:t> 770.953.8850</a:t>
            </a:r>
          </a:p>
          <a:p>
            <a:r>
              <a:rPr lang="en-US" sz="1000" dirty="0" smtClean="0">
                <a:latin typeface="Arial" panose="020B0604020202020204" pitchFamily="34" charset="0"/>
                <a:cs typeface="Arial" panose="020B0604020202020204" pitchFamily="34" charset="0"/>
              </a:rPr>
              <a:t> www.hiltongardeninn.com </a:t>
            </a: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Hyatt Place Galleria</a:t>
            </a:r>
          </a:p>
          <a:p>
            <a:r>
              <a:rPr lang="en-US" sz="1000" b="1"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2876 Spring Hill Pkwy Smyrna, GA 30080 770.384.0060</a:t>
            </a:r>
          </a:p>
          <a:p>
            <a:r>
              <a:rPr lang="en-US" sz="1000" dirty="0" smtClean="0">
                <a:latin typeface="Arial" panose="020B0604020202020204" pitchFamily="34" charset="0"/>
                <a:cs typeface="Arial" panose="020B0604020202020204" pitchFamily="34" charset="0"/>
              </a:rPr>
              <a:t> http://atlantagalleria.place.hyatt.com/ </a:t>
            </a: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Hyatt Regency Suites</a:t>
            </a:r>
          </a:p>
          <a:p>
            <a:r>
              <a:rPr lang="en-US" sz="1000" dirty="0" smtClean="0">
                <a:latin typeface="Arial" panose="020B0604020202020204" pitchFamily="34" charset="0"/>
                <a:cs typeface="Arial" panose="020B0604020202020204" pitchFamily="34" charset="0"/>
              </a:rPr>
              <a:t>2999 Windy Hill Road Marietta, GA 30067 770.956.1234 </a:t>
            </a:r>
          </a:p>
          <a:p>
            <a:r>
              <a:rPr lang="en-US" sz="1000" dirty="0" smtClean="0">
                <a:latin typeface="Arial" panose="020B0604020202020204" pitchFamily="34" charset="0"/>
                <a:cs typeface="Arial" panose="020B0604020202020204" pitchFamily="34" charset="0"/>
              </a:rPr>
              <a:t>http://atlantasuites.hyatt.com/ </a:t>
            </a: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Hilton Marietta Hotel &amp; Conference Center</a:t>
            </a:r>
          </a:p>
          <a:p>
            <a:r>
              <a:rPr lang="en-US" sz="1000" b="1"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500 Powder Springs Street Marietta, GA 30064 770.427.2500 </a:t>
            </a:r>
          </a:p>
          <a:p>
            <a:r>
              <a:rPr lang="en-US" sz="1000" dirty="0" smtClean="0">
                <a:latin typeface="Arial" panose="020B0604020202020204" pitchFamily="34" charset="0"/>
                <a:cs typeface="Arial" panose="020B0604020202020204" pitchFamily="34" charset="0"/>
              </a:rPr>
              <a:t>www1.hilton.com </a:t>
            </a:r>
          </a:p>
          <a:p>
            <a:endParaRPr lang="en-US" sz="1000"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Renaissance Waverly </a:t>
            </a:r>
            <a:r>
              <a:rPr lang="en-US" sz="1000" i="1" dirty="0" smtClean="0">
                <a:latin typeface="Arial" panose="020B0604020202020204" pitchFamily="34" charset="0"/>
                <a:cs typeface="Arial" panose="020B0604020202020204" pitchFamily="34" charset="0"/>
              </a:rPr>
              <a:t>(a Marriott property) </a:t>
            </a:r>
          </a:p>
          <a:p>
            <a:r>
              <a:rPr lang="en-US" sz="1000" dirty="0" smtClean="0">
                <a:latin typeface="Arial" panose="020B0604020202020204" pitchFamily="34" charset="0"/>
                <a:cs typeface="Arial" panose="020B0604020202020204" pitchFamily="34" charset="0"/>
              </a:rPr>
              <a:t>2450 Galleria Pkwy Atlanta, GA 30339</a:t>
            </a:r>
          </a:p>
          <a:p>
            <a:r>
              <a:rPr lang="en-US" sz="1000" dirty="0" smtClean="0">
                <a:latin typeface="Arial" panose="020B0604020202020204" pitchFamily="34" charset="0"/>
                <a:cs typeface="Arial" panose="020B0604020202020204" pitchFamily="34" charset="0"/>
              </a:rPr>
              <a:t> 770.953.4500 </a:t>
            </a:r>
          </a:p>
          <a:p>
            <a:r>
              <a:rPr lang="en-US" sz="1000" dirty="0" smtClean="0">
                <a:latin typeface="Arial" panose="020B0604020202020204" pitchFamily="34" charset="0"/>
                <a:cs typeface="Arial" panose="020B0604020202020204" pitchFamily="34" charset="0"/>
              </a:rPr>
              <a:t>www.marriott.com </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a:t>
            </a:r>
            <a:r>
              <a:rPr lang="en-US" sz="1000" b="1" dirty="0" smtClean="0">
                <a:latin typeface="Arial" panose="020B0604020202020204" pitchFamily="34" charset="0"/>
                <a:cs typeface="Arial" panose="020B0604020202020204" pitchFamily="34" charset="0"/>
              </a:rPr>
              <a:t>Sheraton Suites Galleria </a:t>
            </a:r>
          </a:p>
          <a:p>
            <a:r>
              <a:rPr lang="en-US" sz="1000" dirty="0" smtClean="0">
                <a:latin typeface="Arial" panose="020B0604020202020204" pitchFamily="34" charset="0"/>
                <a:cs typeface="Arial" panose="020B0604020202020204" pitchFamily="34" charset="0"/>
              </a:rPr>
              <a:t>2844 Cobb Pkwy SE Atlanta, GA 30339 </a:t>
            </a:r>
          </a:p>
          <a:p>
            <a:r>
              <a:rPr lang="en-US" sz="1000" dirty="0" smtClean="0">
                <a:latin typeface="Arial" panose="020B0604020202020204" pitchFamily="34" charset="0"/>
                <a:cs typeface="Arial" panose="020B0604020202020204" pitchFamily="34" charset="0"/>
              </a:rPr>
              <a:t>770.955.3900 </a:t>
            </a:r>
          </a:p>
          <a:p>
            <a:r>
              <a:rPr lang="en-US" sz="1000" dirty="0" smtClean="0">
                <a:latin typeface="Arial" panose="020B0604020202020204" pitchFamily="34" charset="0"/>
                <a:cs typeface="Arial" panose="020B0604020202020204" pitchFamily="34" charset="0"/>
              </a:rPr>
              <a:t>www.sheratonsuitesgalleriaatlanta.com</a:t>
            </a:r>
            <a:endParaRPr lang="en-US" sz="1000" dirty="0"/>
          </a:p>
        </p:txBody>
      </p:sp>
      <p:sp>
        <p:nvSpPr>
          <p:cNvPr id="4" name="Rectangle 3"/>
          <p:cNvSpPr/>
          <p:nvPr/>
        </p:nvSpPr>
        <p:spPr>
          <a:xfrm>
            <a:off x="2590800" y="86077"/>
            <a:ext cx="3566169" cy="338554"/>
          </a:xfrm>
          <a:prstGeom prst="rect">
            <a:avLst/>
          </a:prstGeom>
        </p:spPr>
        <p:txBody>
          <a:bodyPr wrap="none">
            <a:spAutoFit/>
          </a:bodyPr>
          <a:lstStyle/>
          <a:p>
            <a:r>
              <a:rPr lang="en-US" sz="1600" b="1" dirty="0" smtClean="0">
                <a:latin typeface="Arial" panose="020B0604020202020204" pitchFamily="34" charset="0"/>
                <a:cs typeface="Arial" panose="020B0604020202020204" pitchFamily="34" charset="0"/>
              </a:rPr>
              <a:t>Local Area Hotel Accommodations</a:t>
            </a:r>
            <a:endParaRPr lang="en-US" sz="1600" dirty="0"/>
          </a:p>
        </p:txBody>
      </p:sp>
      <p:sp>
        <p:nvSpPr>
          <p:cNvPr id="7" name="5-Point Star 6"/>
          <p:cNvSpPr/>
          <p:nvPr/>
        </p:nvSpPr>
        <p:spPr>
          <a:xfrm>
            <a:off x="4430540" y="2848367"/>
            <a:ext cx="228600" cy="1556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419600" y="3429000"/>
            <a:ext cx="228600" cy="1556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smtClean="0"/>
          </a:p>
        </p:txBody>
      </p:sp>
      <p:pic>
        <p:nvPicPr>
          <p:cNvPr id="9"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7924800" y="22016"/>
            <a:ext cx="809524" cy="523810"/>
          </a:xfrm>
          <a:prstGeom prst="rect">
            <a:avLst/>
          </a:prstGeom>
        </p:spPr>
      </p:pic>
      <p:sp>
        <p:nvSpPr>
          <p:cNvPr id="6" name="TextBox 5"/>
          <p:cNvSpPr txBox="1"/>
          <p:nvPr/>
        </p:nvSpPr>
        <p:spPr>
          <a:xfrm>
            <a:off x="3124200" y="5901176"/>
            <a:ext cx="3505200" cy="276999"/>
          </a:xfrm>
          <a:prstGeom prst="rect">
            <a:avLst/>
          </a:prstGeom>
          <a:noFill/>
        </p:spPr>
        <p:txBody>
          <a:bodyPr wrap="square" rtlCol="0">
            <a:spAutoFit/>
          </a:bodyPr>
          <a:lstStyle/>
          <a:p>
            <a:r>
              <a:rPr lang="en-US" sz="1200" dirty="0" smtClean="0"/>
              <a:t>Popular/Preferred by students</a:t>
            </a:r>
            <a:endParaRPr lang="en-US" sz="1200" dirty="0"/>
          </a:p>
        </p:txBody>
      </p:sp>
      <p:sp>
        <p:nvSpPr>
          <p:cNvPr id="11" name="5-Point Star 10"/>
          <p:cNvSpPr/>
          <p:nvPr/>
        </p:nvSpPr>
        <p:spPr>
          <a:xfrm>
            <a:off x="2971800" y="6008830"/>
            <a:ext cx="152400" cy="1540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0626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228600"/>
            <a:ext cx="1369286" cy="338554"/>
          </a:xfrm>
          <a:prstGeom prst="rect">
            <a:avLst/>
          </a:prstGeom>
        </p:spPr>
        <p:txBody>
          <a:bodyPr wrap="none">
            <a:spAutoFit/>
          </a:bodyPr>
          <a:lstStyle/>
          <a:p>
            <a:r>
              <a:rPr lang="en-US" sz="1600" b="1" dirty="0" smtClean="0">
                <a:latin typeface="Arial" panose="020B0604020202020204" pitchFamily="34" charset="0"/>
                <a:cs typeface="Arial" panose="020B0604020202020204" pitchFamily="34" charset="0"/>
              </a:rPr>
              <a:t>Restaurants</a:t>
            </a:r>
            <a:endParaRPr lang="en-US" sz="1600" dirty="0"/>
          </a:p>
        </p:txBody>
      </p:sp>
      <p:sp>
        <p:nvSpPr>
          <p:cNvPr id="3" name="Rectangle 2"/>
          <p:cNvSpPr/>
          <p:nvPr/>
        </p:nvSpPr>
        <p:spPr>
          <a:xfrm>
            <a:off x="472238" y="583752"/>
            <a:ext cx="4480762" cy="5170646"/>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Blue Ridge Grill </a:t>
            </a:r>
            <a:r>
              <a:rPr lang="en-US" sz="1000" dirty="0">
                <a:latin typeface="Arial" panose="020B0604020202020204" pitchFamily="34" charset="0"/>
                <a:cs typeface="Arial" panose="020B0604020202020204" pitchFamily="34" charset="0"/>
              </a:rPr>
              <a:t>(Steaks &amp; Seafood)</a:t>
            </a:r>
            <a:r>
              <a:rPr lang="en-US" sz="1000" b="1" i="1" dirty="0">
                <a:latin typeface="Arial" panose="020B0604020202020204" pitchFamily="34" charset="0"/>
                <a:cs typeface="Arial" panose="020B0604020202020204" pitchFamily="34" charset="0"/>
              </a:rPr>
              <a:t> </a:t>
            </a:r>
            <a:endParaRPr lang="en-US" sz="1000" b="1" i="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1261 </a:t>
            </a:r>
            <a:r>
              <a:rPr lang="en-US" sz="1000" dirty="0">
                <a:latin typeface="Arial" panose="020B0604020202020204" pitchFamily="34" charset="0"/>
                <a:cs typeface="Arial" panose="020B0604020202020204" pitchFamily="34" charset="0"/>
              </a:rPr>
              <a:t>W. Paces Ferry Road Atlanta, GA </a:t>
            </a:r>
            <a:r>
              <a:rPr lang="en-US" sz="1000" dirty="0" smtClean="0">
                <a:latin typeface="Arial" panose="020B0604020202020204" pitchFamily="34" charset="0"/>
                <a:cs typeface="Arial" panose="020B0604020202020204" pitchFamily="34" charset="0"/>
              </a:rPr>
              <a:t>30327   </a:t>
            </a:r>
            <a:r>
              <a:rPr lang="en-US" sz="1000" dirty="0">
                <a:latin typeface="Arial" panose="020B0604020202020204" pitchFamily="34" charset="0"/>
                <a:cs typeface="Arial" panose="020B0604020202020204" pitchFamily="34" charset="0"/>
              </a:rPr>
              <a:t>404.233.5030 </a:t>
            </a:r>
          </a:p>
          <a:p>
            <a:r>
              <a:rPr lang="en-US" sz="1000" dirty="0" smtClean="0">
                <a:latin typeface="Arial" panose="020B0604020202020204" pitchFamily="34" charset="0"/>
                <a:cs typeface="Arial" panose="020B0604020202020204" pitchFamily="34" charset="0"/>
              </a:rPr>
              <a:t>www.blueridgegrill.com </a:t>
            </a: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C </a:t>
            </a:r>
            <a:r>
              <a:rPr lang="en-US" sz="1000" b="1" dirty="0">
                <a:latin typeface="Arial" panose="020B0604020202020204" pitchFamily="34" charset="0"/>
                <a:cs typeface="Arial" panose="020B0604020202020204" pitchFamily="34" charset="0"/>
              </a:rPr>
              <a:t>&amp; S Seafood and Oyster Bar </a:t>
            </a:r>
            <a:r>
              <a:rPr lang="en-US" sz="1000" dirty="0">
                <a:latin typeface="Arial" panose="020B0604020202020204" pitchFamily="34" charset="0"/>
                <a:cs typeface="Arial" panose="020B0604020202020204" pitchFamily="34" charset="0"/>
              </a:rPr>
              <a:t>(Steaks &amp; Seafood)</a:t>
            </a:r>
            <a:r>
              <a:rPr lang="en-US" sz="1000" b="1"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3240 Cobb Parkway SE Atlanta, GA 30339 </a:t>
            </a:r>
            <a:r>
              <a:rPr lang="en-US" sz="1000" dirty="0" smtClean="0">
                <a:latin typeface="Arial" panose="020B0604020202020204" pitchFamily="34" charset="0"/>
                <a:cs typeface="Arial" panose="020B0604020202020204" pitchFamily="34" charset="0"/>
              </a:rPr>
              <a:t>	  770.272.0999		 </a:t>
            </a:r>
            <a:r>
              <a:rPr lang="en-US" sz="1000" dirty="0">
                <a:latin typeface="Arial" panose="020B0604020202020204" pitchFamily="34" charset="0"/>
                <a:cs typeface="Arial" panose="020B0604020202020204" pitchFamily="34" charset="0"/>
              </a:rPr>
              <a:t>www.candsoysterbar.com/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Capital </a:t>
            </a:r>
            <a:r>
              <a:rPr lang="en-US" sz="1000" b="1" dirty="0">
                <a:latin typeface="Arial" panose="020B0604020202020204" pitchFamily="34" charset="0"/>
                <a:cs typeface="Arial" panose="020B0604020202020204" pitchFamily="34" charset="0"/>
              </a:rPr>
              <a:t>Grille </a:t>
            </a:r>
            <a:r>
              <a:rPr lang="en-US" sz="1000" dirty="0">
                <a:latin typeface="Arial" panose="020B0604020202020204" pitchFamily="34" charset="0"/>
                <a:cs typeface="Arial" panose="020B0604020202020204" pitchFamily="34" charset="0"/>
              </a:rPr>
              <a:t>(Steaks &amp; Seafood)</a:t>
            </a:r>
            <a:r>
              <a:rPr lang="en-US" sz="1000" b="1" i="1" dirty="0">
                <a:latin typeface="Arial" panose="020B0604020202020204" pitchFamily="34" charset="0"/>
                <a:cs typeface="Arial" panose="020B0604020202020204" pitchFamily="34" charset="0"/>
              </a:rPr>
              <a:t> </a:t>
            </a:r>
            <a:endParaRPr lang="en-US" sz="1000" b="1" i="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255 </a:t>
            </a:r>
            <a:r>
              <a:rPr lang="en-US" sz="1000" dirty="0">
                <a:latin typeface="Arial" panose="020B0604020202020204" pitchFamily="34" charset="0"/>
                <a:cs typeface="Arial" panose="020B0604020202020204" pitchFamily="34" charset="0"/>
              </a:rPr>
              <a:t>E. Paces Ferry Road Atlanta, GA 30305 404.262.1162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94 Perimeter </a:t>
            </a:r>
            <a:r>
              <a:rPr lang="en-US" sz="1000" dirty="0">
                <a:latin typeface="Arial" panose="020B0604020202020204" pitchFamily="34" charset="0"/>
                <a:cs typeface="Arial" panose="020B0604020202020204" pitchFamily="34" charset="0"/>
              </a:rPr>
              <a:t>Center West Dunwoody, GA 30346 770.730.8447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www.thecapitalgrille.com </a:t>
            </a: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Ray's </a:t>
            </a:r>
            <a:r>
              <a:rPr lang="en-US" sz="1000" b="1" dirty="0">
                <a:latin typeface="Arial" panose="020B0604020202020204" pitchFamily="34" charset="0"/>
                <a:cs typeface="Arial" panose="020B0604020202020204" pitchFamily="34" charset="0"/>
              </a:rPr>
              <a:t>on the River </a:t>
            </a:r>
            <a:r>
              <a:rPr lang="en-US" sz="1000" dirty="0">
                <a:latin typeface="Arial" panose="020B0604020202020204" pitchFamily="34" charset="0"/>
                <a:cs typeface="Arial" panose="020B0604020202020204" pitchFamily="34" charset="0"/>
              </a:rPr>
              <a:t>(Steaks &amp; Seafood</a:t>
            </a:r>
            <a:r>
              <a:rPr lang="en-US" sz="1000" dirty="0" smtClean="0">
                <a:latin typeface="Arial" panose="020B0604020202020204" pitchFamily="34" charset="0"/>
                <a:cs typeface="Arial" panose="020B0604020202020204" pitchFamily="34" charset="0"/>
              </a:rPr>
              <a:t>)</a:t>
            </a:r>
          </a:p>
          <a:p>
            <a:r>
              <a:rPr lang="en-US" sz="1000" b="1" i="1"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6700 Powers Ferry Road Sandy Springs, GA 30339 770.955.1187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www.raysrestaurants.com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South </a:t>
            </a:r>
            <a:r>
              <a:rPr lang="en-US" sz="1000" b="1" dirty="0">
                <a:latin typeface="Arial" panose="020B0604020202020204" pitchFamily="34" charset="0"/>
                <a:cs typeface="Arial" panose="020B0604020202020204" pitchFamily="34" charset="0"/>
              </a:rPr>
              <a:t>City Kitchen </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Vinings</a:t>
            </a:r>
            <a:r>
              <a:rPr lang="en-US" sz="1000" dirty="0">
                <a:latin typeface="Arial" panose="020B0604020202020204" pitchFamily="34" charset="0"/>
                <a:cs typeface="Arial" panose="020B0604020202020204" pitchFamily="34" charset="0"/>
              </a:rPr>
              <a:t> (Southern American)</a:t>
            </a:r>
            <a:r>
              <a:rPr lang="en-US" sz="1000" b="1"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1675 Cumberland Parkway</a:t>
            </a:r>
            <a:r>
              <a:rPr lang="en-US" sz="1000" dirty="0" smtClean="0">
                <a:latin typeface="Arial" panose="020B0604020202020204" pitchFamily="34" charset="0"/>
                <a:cs typeface="Arial" panose="020B0604020202020204" pitchFamily="34" charset="0"/>
              </a:rPr>
              <a:t>,</a:t>
            </a:r>
          </a:p>
          <a:p>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1 Ivy Walk Smyrna, GA 30080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770.435.0700 </a:t>
            </a:r>
          </a:p>
          <a:p>
            <a:r>
              <a:rPr lang="en-US" sz="1000" dirty="0" smtClean="0">
                <a:latin typeface="Arial" panose="020B0604020202020204" pitchFamily="34" charset="0"/>
                <a:cs typeface="Arial" panose="020B0604020202020204" pitchFamily="34" charset="0"/>
              </a:rPr>
              <a:t>www.southcitykitchen.com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Cheesecake </a:t>
            </a:r>
            <a:r>
              <a:rPr lang="en-US" sz="1000" b="1" dirty="0">
                <a:latin typeface="Arial" panose="020B0604020202020204" pitchFamily="34" charset="0"/>
                <a:cs typeface="Arial" panose="020B0604020202020204" pitchFamily="34" charset="0"/>
              </a:rPr>
              <a:t>Factory </a:t>
            </a:r>
            <a:r>
              <a:rPr lang="en-US" sz="1000" dirty="0">
                <a:latin typeface="Arial" panose="020B0604020202020204" pitchFamily="34" charset="0"/>
                <a:cs typeface="Arial" panose="020B0604020202020204" pitchFamily="34" charset="0"/>
              </a:rPr>
              <a:t>(Continental)</a:t>
            </a:r>
            <a:r>
              <a:rPr lang="en-US" sz="1000" b="1" i="1" dirty="0">
                <a:latin typeface="Arial" panose="020B0604020202020204" pitchFamily="34" charset="0"/>
                <a:cs typeface="Arial" panose="020B0604020202020204" pitchFamily="34" charset="0"/>
              </a:rPr>
              <a:t> </a:t>
            </a:r>
            <a:endParaRPr lang="en-US" sz="1000" b="1" i="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1609 </a:t>
            </a:r>
            <a:r>
              <a:rPr lang="en-US" sz="1000" dirty="0">
                <a:latin typeface="Arial" panose="020B0604020202020204" pitchFamily="34" charset="0"/>
                <a:cs typeface="Arial" panose="020B0604020202020204" pitchFamily="34" charset="0"/>
              </a:rPr>
              <a:t>Cumberland Mall Atlanta, GA </a:t>
            </a:r>
            <a:r>
              <a:rPr lang="en-US" sz="1000" dirty="0" smtClean="0">
                <a:latin typeface="Arial" panose="020B0604020202020204" pitchFamily="34" charset="0"/>
                <a:cs typeface="Arial" panose="020B0604020202020204" pitchFamily="34" charset="0"/>
              </a:rPr>
              <a:t>30339</a:t>
            </a:r>
          </a:p>
          <a:p>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770.319.5515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www.thecheesecakefactory.com </a:t>
            </a: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Garrison’s </a:t>
            </a:r>
            <a:r>
              <a:rPr lang="en-US" sz="1000" b="1" dirty="0">
                <a:latin typeface="Arial" panose="020B0604020202020204" pitchFamily="34" charset="0"/>
                <a:cs typeface="Arial" panose="020B0604020202020204" pitchFamily="34" charset="0"/>
              </a:rPr>
              <a:t>Broiler &amp; Tap </a:t>
            </a:r>
            <a:r>
              <a:rPr lang="en-US" sz="1000" dirty="0">
                <a:latin typeface="Arial" panose="020B0604020202020204" pitchFamily="34" charset="0"/>
                <a:cs typeface="Arial" panose="020B0604020202020204" pitchFamily="34" charset="0"/>
              </a:rPr>
              <a:t>(Steaks &amp; Seafood)</a:t>
            </a:r>
            <a:r>
              <a:rPr lang="en-US" sz="1000" b="1" i="1" dirty="0">
                <a:latin typeface="Arial" panose="020B0604020202020204" pitchFamily="34" charset="0"/>
                <a:cs typeface="Arial" panose="020B0604020202020204" pitchFamily="34" charset="0"/>
              </a:rPr>
              <a:t> </a:t>
            </a:r>
            <a:endParaRPr lang="en-US" sz="1000" b="1" i="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4300 </a:t>
            </a:r>
            <a:r>
              <a:rPr lang="en-US" sz="1000" dirty="0">
                <a:latin typeface="Arial" panose="020B0604020202020204" pitchFamily="34" charset="0"/>
                <a:cs typeface="Arial" panose="020B0604020202020204" pitchFamily="34" charset="0"/>
              </a:rPr>
              <a:t>Paces Ferry Road Atlanta, GA 30339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770.436.0102 </a:t>
            </a:r>
          </a:p>
          <a:p>
            <a:r>
              <a:rPr lang="en-US" sz="1000" dirty="0" smtClean="0">
                <a:latin typeface="Arial" panose="020B0604020202020204" pitchFamily="34" charset="0"/>
                <a:cs typeface="Arial" panose="020B0604020202020204" pitchFamily="34" charset="0"/>
              </a:rPr>
              <a:t>http</a:t>
            </a:r>
            <a:r>
              <a:rPr lang="en-US" sz="1000" dirty="0">
                <a:latin typeface="Arial" panose="020B0604020202020204" pitchFamily="34" charset="0"/>
                <a:cs typeface="Arial" panose="020B0604020202020204" pitchFamily="34" charset="0"/>
              </a:rPr>
              <a:t>://www.garrisonsatlanta.com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Rectangle 3"/>
          <p:cNvSpPr/>
          <p:nvPr/>
        </p:nvSpPr>
        <p:spPr>
          <a:xfrm>
            <a:off x="4953000" y="572993"/>
            <a:ext cx="4038600" cy="4093428"/>
          </a:xfrm>
          <a:prstGeom prst="rect">
            <a:avLst/>
          </a:prstGeom>
        </p:spPr>
        <p:txBody>
          <a:bodyPr wrap="square">
            <a:spAutoFit/>
          </a:bodyPr>
          <a:lstStyle/>
          <a:p>
            <a:r>
              <a:rPr lang="en-US" sz="1000" b="1" dirty="0" err="1" smtClean="0">
                <a:latin typeface="Arial" panose="020B0604020202020204" pitchFamily="34" charset="0"/>
                <a:cs typeface="Arial" panose="020B0604020202020204" pitchFamily="34" charset="0"/>
              </a:rPr>
              <a:t>Maggiano’s</a:t>
            </a:r>
            <a:r>
              <a:rPr lang="en-US" sz="1000" b="1" dirty="0" smtClean="0">
                <a:latin typeface="Arial" panose="020B0604020202020204" pitchFamily="34" charset="0"/>
                <a:cs typeface="Arial" panose="020B0604020202020204" pitchFamily="34" charset="0"/>
              </a:rPr>
              <a:t> Little Italy </a:t>
            </a:r>
            <a:r>
              <a:rPr lang="en-US" sz="1000" dirty="0" smtClean="0">
                <a:latin typeface="Arial" panose="020B0604020202020204" pitchFamily="34" charset="0"/>
                <a:cs typeface="Arial" panose="020B0604020202020204" pitchFamily="34" charset="0"/>
              </a:rPr>
              <a:t>(Italian)</a:t>
            </a:r>
          </a:p>
          <a:p>
            <a:r>
              <a:rPr lang="en-US" sz="1000" dirty="0" smtClean="0">
                <a:latin typeface="Arial" panose="020B0604020202020204" pitchFamily="34" charset="0"/>
                <a:cs typeface="Arial" panose="020B0604020202020204" pitchFamily="34" charset="0"/>
              </a:rPr>
              <a:t>1601 Cumberland Mall SE, Suite 200 Atlanta, GA 30339-3162 770.799.1580 </a:t>
            </a:r>
          </a:p>
          <a:p>
            <a:r>
              <a:rPr lang="en-US" sz="1000" dirty="0" smtClean="0">
                <a:latin typeface="Arial" panose="020B0604020202020204" pitchFamily="34" charset="0"/>
                <a:cs typeface="Arial" panose="020B0604020202020204" pitchFamily="34" charset="0"/>
              </a:rPr>
              <a:t>www.maggianos.com </a:t>
            </a:r>
          </a:p>
          <a:p>
            <a:endParaRPr lang="en-US" sz="1000" dirty="0">
              <a:latin typeface="Arial" panose="020B0604020202020204" pitchFamily="34" charset="0"/>
              <a:cs typeface="Arial" panose="020B0604020202020204" pitchFamily="34" charset="0"/>
            </a:endParaRPr>
          </a:p>
          <a:p>
            <a:r>
              <a:rPr lang="en-US" sz="1000" b="1" dirty="0" err="1">
                <a:latin typeface="Arial" panose="020B0604020202020204" pitchFamily="34" charset="0"/>
                <a:cs typeface="Arial" panose="020B0604020202020204" pitchFamily="34" charset="0"/>
              </a:rPr>
              <a:t>Pappadeaux</a:t>
            </a:r>
            <a:r>
              <a:rPr lang="en-US" sz="1000" b="1" dirty="0">
                <a:latin typeface="Arial" panose="020B0604020202020204" pitchFamily="34" charset="0"/>
                <a:cs typeface="Arial" panose="020B0604020202020204" pitchFamily="34" charset="0"/>
              </a:rPr>
              <a:t> Seafood </a:t>
            </a:r>
            <a:r>
              <a:rPr lang="en-US" sz="1000" b="1" dirty="0" smtClean="0">
                <a:latin typeface="Arial" panose="020B0604020202020204" pitchFamily="34" charset="0"/>
                <a:cs typeface="Arial" panose="020B0604020202020204" pitchFamily="34" charset="0"/>
              </a:rPr>
              <a:t>Kitchen and Mexican Cantina                                </a:t>
            </a:r>
            <a:r>
              <a:rPr lang="en-US" sz="1000" dirty="0">
                <a:latin typeface="Arial" panose="020B0604020202020204" pitchFamily="34" charset="0"/>
                <a:cs typeface="Arial" panose="020B0604020202020204" pitchFamily="34" charset="0"/>
              </a:rPr>
              <a:t>(Louisiana Style - Seafood)</a:t>
            </a:r>
            <a:r>
              <a:rPr lang="en-US" sz="1000" b="1" i="1" dirty="0">
                <a:latin typeface="Arial" panose="020B0604020202020204" pitchFamily="34" charset="0"/>
                <a:cs typeface="Arial" panose="020B0604020202020204" pitchFamily="34" charset="0"/>
              </a:rPr>
              <a:t> </a:t>
            </a:r>
            <a:endParaRPr lang="en-US" sz="1000" b="1" i="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2830 </a:t>
            </a:r>
            <a:r>
              <a:rPr lang="en-US" sz="1000" dirty="0">
                <a:latin typeface="Arial" panose="020B0604020202020204" pitchFamily="34" charset="0"/>
                <a:cs typeface="Arial" panose="020B0604020202020204" pitchFamily="34" charset="0"/>
              </a:rPr>
              <a:t>Windy Hill Road Marietta, GA </a:t>
            </a:r>
            <a:r>
              <a:rPr lang="en-US" sz="1000" dirty="0" smtClean="0">
                <a:latin typeface="Arial" panose="020B0604020202020204" pitchFamily="34" charset="0"/>
                <a:cs typeface="Arial" panose="020B0604020202020204" pitchFamily="34" charset="0"/>
              </a:rPr>
              <a:t>30067</a:t>
            </a:r>
          </a:p>
          <a:p>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770.984.8899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www.pappadeaux.com </a:t>
            </a: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Sal </a:t>
            </a:r>
            <a:r>
              <a:rPr lang="en-US" sz="1000" b="1" dirty="0">
                <a:latin typeface="Arial" panose="020B0604020202020204" pitchFamily="34" charset="0"/>
                <a:cs typeface="Arial" panose="020B0604020202020204" pitchFamily="34" charset="0"/>
              </a:rPr>
              <a:t>Grosso Brazilian Steakhouse </a:t>
            </a:r>
            <a:r>
              <a:rPr lang="en-US" sz="1000" dirty="0">
                <a:latin typeface="Arial" panose="020B0604020202020204" pitchFamily="34" charset="0"/>
                <a:cs typeface="Arial" panose="020B0604020202020204" pitchFamily="34" charset="0"/>
              </a:rPr>
              <a:t>(Brazilian)</a:t>
            </a:r>
            <a:r>
              <a:rPr lang="en-US" sz="1000" b="1" i="1" dirty="0">
                <a:latin typeface="Arial" panose="020B0604020202020204" pitchFamily="34" charset="0"/>
                <a:cs typeface="Arial" panose="020B0604020202020204" pitchFamily="34" charset="0"/>
              </a:rPr>
              <a:t> </a:t>
            </a:r>
            <a:endParaRPr lang="en-US" sz="1000" b="1" i="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1927 </a:t>
            </a:r>
            <a:r>
              <a:rPr lang="en-US" sz="1000" dirty="0">
                <a:latin typeface="Arial" panose="020B0604020202020204" pitchFamily="34" charset="0"/>
                <a:cs typeface="Arial" panose="020B0604020202020204" pitchFamily="34" charset="0"/>
              </a:rPr>
              <a:t>Powers Ferry Road SE Atlanta, Georgia 30339 770.850.1540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www.salgrosso.com </a:t>
            </a:r>
          </a:p>
          <a:p>
            <a:endParaRPr lang="en-US" sz="1000"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Shillings </a:t>
            </a:r>
            <a:r>
              <a:rPr lang="en-US" sz="1000" b="1" dirty="0">
                <a:latin typeface="Arial" panose="020B0604020202020204" pitchFamily="34" charset="0"/>
                <a:cs typeface="Arial" panose="020B0604020202020204" pitchFamily="34" charset="0"/>
              </a:rPr>
              <a:t>on the Square </a:t>
            </a:r>
            <a:r>
              <a:rPr lang="en-US" sz="1000" dirty="0">
                <a:latin typeface="Arial" panose="020B0604020202020204" pitchFamily="34" charset="0"/>
                <a:cs typeface="Arial" panose="020B0604020202020204" pitchFamily="34" charset="0"/>
              </a:rPr>
              <a:t>(Continental</a:t>
            </a:r>
            <a:r>
              <a:rPr lang="en-US" sz="1000" dirty="0" smtClean="0">
                <a:latin typeface="Arial" panose="020B0604020202020204" pitchFamily="34" charset="0"/>
                <a:cs typeface="Arial" panose="020B0604020202020204" pitchFamily="34" charset="0"/>
              </a:rPr>
              <a:t>)</a:t>
            </a:r>
          </a:p>
          <a:p>
            <a:r>
              <a:rPr lang="en-US" sz="1000" b="1" i="1"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19 North Park Square Marietta, GA </a:t>
            </a:r>
            <a:r>
              <a:rPr lang="en-US" sz="1000" dirty="0" smtClean="0">
                <a:latin typeface="Arial" panose="020B0604020202020204" pitchFamily="34" charset="0"/>
                <a:cs typeface="Arial" panose="020B0604020202020204" pitchFamily="34" charset="0"/>
              </a:rPr>
              <a:t>30060</a:t>
            </a:r>
          </a:p>
          <a:p>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770.428.9520 </a:t>
            </a:r>
            <a:endParaRPr lang="en-US" sz="1000" dirty="0" smtClean="0">
              <a:latin typeface="Arial" panose="020B0604020202020204" pitchFamily="34" charset="0"/>
              <a:cs typeface="Arial" panose="020B0604020202020204" pitchFamily="34" charset="0"/>
            </a:endParaRPr>
          </a:p>
          <a:p>
            <a:r>
              <a:rPr lang="en-US" sz="1000" u="sng" dirty="0" smtClean="0">
                <a:latin typeface="Arial" panose="020B0604020202020204" pitchFamily="34" charset="0"/>
                <a:cs typeface="Arial" panose="020B0604020202020204" pitchFamily="34" charset="0"/>
                <a:hlinkClick r:id="rId2"/>
              </a:rPr>
              <a:t>www.shillingsonthesquare.net</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West Cobb Diner</a:t>
            </a:r>
          </a:p>
          <a:p>
            <a:r>
              <a:rPr lang="en-US" sz="1000" dirty="0">
                <a:latin typeface="Arial" panose="020B0604020202020204" pitchFamily="34" charset="0"/>
                <a:cs typeface="Arial" panose="020B0604020202020204" pitchFamily="34" charset="0"/>
              </a:rPr>
              <a:t>3451 Ernest Barrett Parkway</a:t>
            </a:r>
          </a:p>
          <a:p>
            <a:r>
              <a:rPr lang="en-US" sz="1000" dirty="0">
                <a:latin typeface="Arial" panose="020B0604020202020204" pitchFamily="34" charset="0"/>
                <a:cs typeface="Arial" panose="020B0604020202020204" pitchFamily="34" charset="0"/>
              </a:rPr>
              <a:t>Marietta, GA 30064</a:t>
            </a:r>
          </a:p>
          <a:p>
            <a:r>
              <a:rPr lang="en-US" sz="1000" dirty="0">
                <a:latin typeface="Arial" panose="020B0604020202020204" pitchFamily="34" charset="0"/>
                <a:cs typeface="Arial" panose="020B0604020202020204" pitchFamily="34" charset="0"/>
              </a:rPr>
              <a:t>770.422.7717</a:t>
            </a:r>
          </a:p>
          <a:p>
            <a:r>
              <a:rPr lang="en-US" sz="1000" dirty="0">
                <a:latin typeface="Arial" panose="020B0604020202020204" pitchFamily="34" charset="0"/>
                <a:cs typeface="Arial" panose="020B0604020202020204" pitchFamily="34" charset="0"/>
              </a:rPr>
              <a:t>www.westcobbdiner.com</a:t>
            </a:r>
          </a:p>
          <a:p>
            <a:endParaRPr lang="en-US" sz="1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smtClean="0"/>
          </a:p>
        </p:txBody>
      </p:sp>
      <p:pic>
        <p:nvPicPr>
          <p:cNvPr id="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924800" y="22016"/>
            <a:ext cx="809524" cy="523810"/>
          </a:xfrm>
          <a:prstGeom prst="rect">
            <a:avLst/>
          </a:prstGeom>
        </p:spPr>
      </p:pic>
    </p:spTree>
    <p:extLst>
      <p:ext uri="{BB962C8B-B14F-4D97-AF65-F5344CB8AC3E}">
        <p14:creationId xmlns:p14="http://schemas.microsoft.com/office/powerpoint/2010/main" val="370544996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4800"/>
            <a:ext cx="2629694"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Local Area Attractions</a:t>
            </a:r>
            <a:endParaRPr lang="en-US" dirty="0"/>
          </a:p>
        </p:txBody>
      </p:sp>
      <p:sp>
        <p:nvSpPr>
          <p:cNvPr id="3" name="Rectangle 2"/>
          <p:cNvSpPr/>
          <p:nvPr/>
        </p:nvSpPr>
        <p:spPr>
          <a:xfrm>
            <a:off x="381000" y="674132"/>
            <a:ext cx="4572000" cy="4462760"/>
          </a:xfrm>
          <a:prstGeom prst="rect">
            <a:avLst/>
          </a:prstGeom>
        </p:spPr>
        <p:txBody>
          <a:bodyPr>
            <a:spAutoFit/>
          </a:bodyPr>
          <a:lstStyle/>
          <a:p>
            <a:endParaRPr lang="en-US" dirty="0"/>
          </a:p>
          <a:p>
            <a:r>
              <a:rPr lang="en-US" sz="1400" b="1" dirty="0">
                <a:latin typeface="Arial" panose="020B0604020202020204" pitchFamily="34" charset="0"/>
                <a:cs typeface="Arial" panose="020B0604020202020204" pitchFamily="34" charset="0"/>
              </a:rPr>
              <a:t>The Fox </a:t>
            </a:r>
            <a:r>
              <a:rPr lang="en-US" sz="1400" b="1" dirty="0" smtClean="0">
                <a:latin typeface="Arial" panose="020B0604020202020204" pitchFamily="34" charset="0"/>
                <a:cs typeface="Arial" panose="020B0604020202020204" pitchFamily="34" charset="0"/>
              </a:rPr>
              <a:t>Theatre</a:t>
            </a:r>
          </a:p>
          <a:p>
            <a:r>
              <a:rPr lang="en-US" sz="1400" b="1"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660 Peachtree Street NE Atlanta, GA 30308 </a:t>
            </a:r>
            <a:r>
              <a:rPr lang="en-US" sz="1400" dirty="0" smtClean="0">
                <a:latin typeface="Arial" panose="020B0604020202020204" pitchFamily="34" charset="0"/>
                <a:cs typeface="Arial" panose="020B0604020202020204" pitchFamily="34" charset="0"/>
              </a:rPr>
              <a:t>404.881.2100</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www.foxtheatre.org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Georgia </a:t>
            </a:r>
            <a:r>
              <a:rPr lang="en-US" sz="1400" b="1" dirty="0">
                <a:latin typeface="Arial" panose="020B0604020202020204" pitchFamily="34" charset="0"/>
                <a:cs typeface="Arial" panose="020B0604020202020204" pitchFamily="34" charset="0"/>
              </a:rPr>
              <a:t>Aquarium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255 </a:t>
            </a:r>
            <a:r>
              <a:rPr lang="en-US" sz="1400" dirty="0">
                <a:latin typeface="Arial" panose="020B0604020202020204" pitchFamily="34" charset="0"/>
                <a:cs typeface="Arial" panose="020B0604020202020204" pitchFamily="34" charset="0"/>
              </a:rPr>
              <a:t>Baker Street NW Atlanta, GA 30313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404.581.4000 </a:t>
            </a:r>
          </a:p>
          <a:p>
            <a:r>
              <a:rPr lang="en-US" sz="1400" dirty="0" smtClean="0">
                <a:latin typeface="Arial" panose="020B0604020202020204" pitchFamily="34" charset="0"/>
                <a:cs typeface="Arial" panose="020B0604020202020204" pitchFamily="34" charset="0"/>
              </a:rPr>
              <a:t>www.georgiaaquarium.org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Martin Luther King </a:t>
            </a:r>
            <a:r>
              <a:rPr lang="en-US" sz="1400" b="1" dirty="0" smtClean="0">
                <a:latin typeface="Arial" panose="020B0604020202020204" pitchFamily="34" charset="0"/>
                <a:cs typeface="Arial" panose="020B0604020202020204" pitchFamily="34" charset="0"/>
              </a:rPr>
              <a:t>Center</a:t>
            </a:r>
          </a:p>
          <a:p>
            <a:r>
              <a:rPr lang="en-US" sz="1400" b="1"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449 Auburn Ave NE Atlanta, GA </a:t>
            </a:r>
            <a:r>
              <a:rPr lang="en-US" sz="1400" dirty="0" smtClean="0">
                <a:latin typeface="Arial" panose="020B0604020202020204" pitchFamily="34" charset="0"/>
                <a:cs typeface="Arial" panose="020B0604020202020204" pitchFamily="34" charset="0"/>
              </a:rPr>
              <a:t>30312</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404.893.9882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www.thekingcenter.org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Piedmont </a:t>
            </a:r>
            <a:r>
              <a:rPr lang="en-US" sz="1400" b="1" dirty="0">
                <a:latin typeface="Arial" panose="020B0604020202020204" pitchFamily="34" charset="0"/>
                <a:cs typeface="Arial" panose="020B0604020202020204" pitchFamily="34" charset="0"/>
              </a:rPr>
              <a:t>Park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1320 </a:t>
            </a:r>
            <a:r>
              <a:rPr lang="en-US" sz="1400" dirty="0">
                <a:latin typeface="Arial" panose="020B0604020202020204" pitchFamily="34" charset="0"/>
                <a:cs typeface="Arial" panose="020B0604020202020204" pitchFamily="34" charset="0"/>
              </a:rPr>
              <a:t>Monroe Drive NE Atlanta, GA 30316 404.875.7275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www.piedmontpark.org </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4252111" y="674132"/>
            <a:ext cx="4572000" cy="4462760"/>
          </a:xfrm>
          <a:prstGeom prst="rect">
            <a:avLst/>
          </a:prstGeom>
        </p:spPr>
        <p:txBody>
          <a:bodyPr>
            <a:spAutoFit/>
          </a:bodyPr>
          <a:lstStyle/>
          <a:p>
            <a:endParaRPr lang="en-US" dirty="0"/>
          </a:p>
          <a:p>
            <a:r>
              <a:rPr lang="en-US" sz="1400" b="1" dirty="0">
                <a:latin typeface="Arial" panose="020B0604020202020204" pitchFamily="34" charset="0"/>
                <a:cs typeface="Arial" panose="020B0604020202020204" pitchFamily="34" charset="0"/>
              </a:rPr>
              <a:t>Stone </a:t>
            </a:r>
            <a:r>
              <a:rPr lang="en-US" sz="1400" b="1" dirty="0" smtClean="0">
                <a:latin typeface="Arial" panose="020B0604020202020204" pitchFamily="34" charset="0"/>
                <a:cs typeface="Arial" panose="020B0604020202020204" pitchFamily="34" charset="0"/>
              </a:rPr>
              <a:t>Mountain </a:t>
            </a:r>
          </a:p>
          <a:p>
            <a:r>
              <a:rPr lang="en-US" sz="1400" dirty="0" smtClean="0">
                <a:latin typeface="Arial" panose="020B0604020202020204" pitchFamily="34" charset="0"/>
                <a:cs typeface="Arial" panose="020B0604020202020204" pitchFamily="34" charset="0"/>
              </a:rPr>
              <a:t>US </a:t>
            </a:r>
            <a:r>
              <a:rPr lang="en-US" sz="1400" dirty="0">
                <a:latin typeface="Arial" panose="020B0604020202020204" pitchFamily="34" charset="0"/>
                <a:cs typeface="Arial" panose="020B0604020202020204" pitchFamily="34" charset="0"/>
              </a:rPr>
              <a:t>Hwy 78 East, Atlanta, GA </a:t>
            </a:r>
            <a:r>
              <a:rPr lang="en-US" sz="1400" dirty="0" smtClean="0">
                <a:latin typeface="Arial" panose="020B0604020202020204" pitchFamily="34" charset="0"/>
                <a:cs typeface="Arial" panose="020B0604020202020204" pitchFamily="34" charset="0"/>
              </a:rPr>
              <a:t>30087</a:t>
            </a:r>
          </a:p>
          <a:p>
            <a:r>
              <a:rPr lang="en-US" sz="1400" dirty="0" smtClean="0">
                <a:latin typeface="Arial" panose="020B0604020202020204" pitchFamily="34" charset="0"/>
                <a:cs typeface="Arial" panose="020B0604020202020204" pitchFamily="34" charset="0"/>
              </a:rPr>
              <a:t> 770.498.5690</a:t>
            </a:r>
          </a:p>
          <a:p>
            <a:r>
              <a:rPr lang="en-US" sz="1400" b="1" i="1"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www.stonemountainpark.com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err="1" smtClean="0">
                <a:latin typeface="Arial" panose="020B0604020202020204" pitchFamily="34" charset="0"/>
                <a:cs typeface="Arial" panose="020B0604020202020204" pitchFamily="34" charset="0"/>
              </a:rPr>
              <a:t>Suntrust</a:t>
            </a:r>
            <a:r>
              <a:rPr lang="en-US" sz="1400" b="1" dirty="0" smtClean="0">
                <a:latin typeface="Arial" panose="020B0604020202020204" pitchFamily="34" charset="0"/>
                <a:cs typeface="Arial" panose="020B0604020202020204" pitchFamily="34" charset="0"/>
              </a:rPr>
              <a:t> Park (Atlanta Braves)</a:t>
            </a:r>
          </a:p>
          <a:p>
            <a:r>
              <a:rPr lang="en-US" sz="1400" dirty="0" smtClean="0">
                <a:latin typeface="Arial" panose="020B0604020202020204" pitchFamily="34" charset="0"/>
                <a:cs typeface="Arial" panose="020B0604020202020204" pitchFamily="34" charset="0"/>
              </a:rPr>
              <a:t>755 Battery Ave, Atlanta </a:t>
            </a:r>
            <a:r>
              <a:rPr lang="en-US" sz="1400" dirty="0">
                <a:latin typeface="Arial" panose="020B0604020202020204" pitchFamily="34" charset="0"/>
                <a:cs typeface="Arial" panose="020B0604020202020204" pitchFamily="34" charset="0"/>
              </a:rPr>
              <a:t>GA </a:t>
            </a:r>
            <a:r>
              <a:rPr lang="en-US" sz="1400" dirty="0" smtClean="0">
                <a:latin typeface="Arial" panose="020B0604020202020204" pitchFamily="34" charset="0"/>
                <a:cs typeface="Arial" panose="020B0604020202020204" pitchFamily="34" charset="0"/>
              </a:rPr>
              <a:t>30315</a:t>
            </a:r>
          </a:p>
          <a:p>
            <a:r>
              <a:rPr lang="en-US" sz="1400" dirty="0" smtClean="0">
                <a:latin typeface="Arial" panose="020B0604020202020204" pitchFamily="34" charset="0"/>
                <a:cs typeface="Arial" panose="020B0604020202020204" pitchFamily="34" charset="0"/>
              </a:rPr>
              <a:t>404.522.7630 </a:t>
            </a:r>
          </a:p>
          <a:p>
            <a:r>
              <a:rPr lang="en-US" sz="1400" dirty="0" smtClean="0">
                <a:latin typeface="Arial" panose="020B0604020202020204" pitchFamily="34" charset="0"/>
                <a:cs typeface="Arial" panose="020B0604020202020204" pitchFamily="34" charset="0"/>
              </a:rPr>
              <a:t>www.atlantabraves.com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World </a:t>
            </a:r>
            <a:r>
              <a:rPr lang="en-US" sz="1400" b="1" dirty="0">
                <a:latin typeface="Arial" panose="020B0604020202020204" pitchFamily="34" charset="0"/>
                <a:cs typeface="Arial" panose="020B0604020202020204" pitchFamily="34" charset="0"/>
              </a:rPr>
              <a:t>of Coca-Cola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121 </a:t>
            </a:r>
            <a:r>
              <a:rPr lang="en-US" sz="1400" dirty="0">
                <a:latin typeface="Arial" panose="020B0604020202020204" pitchFamily="34" charset="0"/>
                <a:cs typeface="Arial" panose="020B0604020202020204" pitchFamily="34" charset="0"/>
              </a:rPr>
              <a:t>Baker Street Atlanta, GA </a:t>
            </a:r>
            <a:r>
              <a:rPr lang="en-US" sz="1400" dirty="0" smtClean="0">
                <a:latin typeface="Arial" panose="020B0604020202020204" pitchFamily="34" charset="0"/>
                <a:cs typeface="Arial" panose="020B0604020202020204" pitchFamily="34" charset="0"/>
              </a:rPr>
              <a:t>30313</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404.676.5151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www.worldofcoca-cola.com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Zoo </a:t>
            </a:r>
            <a:r>
              <a:rPr lang="en-US" sz="1400" b="1" dirty="0">
                <a:latin typeface="Arial" panose="020B0604020202020204" pitchFamily="34" charset="0"/>
                <a:cs typeface="Arial" panose="020B0604020202020204" pitchFamily="34" charset="0"/>
              </a:rPr>
              <a:t>Atlanta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800 </a:t>
            </a:r>
            <a:r>
              <a:rPr lang="en-US" sz="1400" dirty="0">
                <a:latin typeface="Arial" panose="020B0604020202020204" pitchFamily="34" charset="0"/>
                <a:cs typeface="Arial" panose="020B0604020202020204" pitchFamily="34" charset="0"/>
              </a:rPr>
              <a:t>Cherokee Avenue Atlanta, GA </a:t>
            </a:r>
            <a:r>
              <a:rPr lang="en-US" sz="1400" dirty="0" smtClean="0">
                <a:latin typeface="Arial" panose="020B0604020202020204" pitchFamily="34" charset="0"/>
                <a:cs typeface="Arial" panose="020B0604020202020204" pitchFamily="34" charset="0"/>
              </a:rPr>
              <a:t>30315</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404.624.9453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www.zooatlanta.org </a:t>
            </a:r>
            <a:endParaRPr lang="en-US" sz="14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smtClean="0"/>
          </a:p>
        </p:txBody>
      </p:sp>
      <p:pic>
        <p:nvPicPr>
          <p:cNvPr id="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300315144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45477"/>
            <a:ext cx="4572000" cy="5878532"/>
          </a:xfrm>
          <a:prstGeom prst="rect">
            <a:avLst/>
          </a:prstGeom>
        </p:spPr>
        <p:txBody>
          <a:bodyPr>
            <a:spAutoFit/>
          </a:bodyPr>
          <a:lstStyle/>
          <a:p>
            <a:endParaRPr lang="en-US" dirty="0"/>
          </a:p>
          <a:p>
            <a:r>
              <a:rPr lang="en-US" sz="1400" b="1" dirty="0">
                <a:latin typeface="Arial" panose="020B0604020202020204" pitchFamily="34" charset="0"/>
                <a:cs typeface="Arial" panose="020B0604020202020204" pitchFamily="34" charset="0"/>
              </a:rPr>
              <a:t>Cobb Symphony Orchestra </a:t>
            </a:r>
          </a:p>
          <a:p>
            <a:r>
              <a:rPr lang="en-US" sz="1400" dirty="0" smtClean="0">
                <a:latin typeface="Arial" panose="020B0604020202020204" pitchFamily="34" charset="0"/>
                <a:cs typeface="Arial" panose="020B0604020202020204" pitchFamily="34" charset="0"/>
              </a:rPr>
              <a:t>2250 </a:t>
            </a:r>
            <a:r>
              <a:rPr lang="en-US" sz="1400" dirty="0" err="1" smtClean="0">
                <a:latin typeface="Arial" panose="020B0604020202020204" pitchFamily="34" charset="0"/>
                <a:cs typeface="Arial" panose="020B0604020202020204" pitchFamily="34" charset="0"/>
              </a:rPr>
              <a:t>Stilesboro</a:t>
            </a:r>
            <a:r>
              <a:rPr lang="en-US" sz="1400" dirty="0" smtClean="0">
                <a:latin typeface="Arial" panose="020B0604020202020204" pitchFamily="34" charset="0"/>
                <a:cs typeface="Arial" panose="020B0604020202020204" pitchFamily="34" charset="0"/>
              </a:rPr>
              <a:t> Road NW Kennesaw</a:t>
            </a:r>
            <a:r>
              <a:rPr lang="en-US" sz="1400" dirty="0">
                <a:latin typeface="Arial" panose="020B0604020202020204" pitchFamily="34" charset="0"/>
                <a:cs typeface="Arial" panose="020B0604020202020204" pitchFamily="34" charset="0"/>
              </a:rPr>
              <a:t>, Georgia 30152 </a:t>
            </a:r>
          </a:p>
          <a:p>
            <a:r>
              <a:rPr lang="en-US" sz="1400" dirty="0">
                <a:latin typeface="Arial" panose="020B0604020202020204" pitchFamily="34" charset="0"/>
                <a:cs typeface="Arial" panose="020B0604020202020204" pitchFamily="34" charset="0"/>
              </a:rPr>
              <a:t>770.429.7016 </a:t>
            </a:r>
          </a:p>
          <a:p>
            <a:r>
              <a:rPr lang="en-US" sz="1400" dirty="0" smtClean="0">
                <a:latin typeface="Arial" panose="020B0604020202020204" pitchFamily="34" charset="0"/>
                <a:cs typeface="Arial" panose="020B0604020202020204" pitchFamily="34" charset="0"/>
                <a:hlinkClick r:id="rId2"/>
              </a:rPr>
              <a:t>www.georgiasymphony.org</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Georgia Ballet </a:t>
            </a:r>
          </a:p>
          <a:p>
            <a:r>
              <a:rPr lang="en-US" sz="1400" dirty="0">
                <a:latin typeface="Arial" panose="020B0604020202020204" pitchFamily="34" charset="0"/>
                <a:cs typeface="Arial" panose="020B0604020202020204" pitchFamily="34" charset="0"/>
              </a:rPr>
              <a:t>1255 Field Parkway </a:t>
            </a:r>
            <a:r>
              <a:rPr lang="en-US" sz="1400" dirty="0" smtClean="0">
                <a:latin typeface="Arial" panose="020B0604020202020204" pitchFamily="34" charset="0"/>
                <a:cs typeface="Arial" panose="020B0604020202020204" pitchFamily="34" charset="0"/>
              </a:rPr>
              <a:t>Marietta</a:t>
            </a:r>
            <a:r>
              <a:rPr lang="en-US" sz="1400" dirty="0">
                <a:latin typeface="Arial" panose="020B0604020202020204" pitchFamily="34" charset="0"/>
                <a:cs typeface="Arial" panose="020B0604020202020204" pitchFamily="34" charset="0"/>
              </a:rPr>
              <a:t>, GA 30066 </a:t>
            </a:r>
          </a:p>
          <a:p>
            <a:r>
              <a:rPr lang="en-US" sz="1400" dirty="0">
                <a:latin typeface="Arial" panose="020B0604020202020204" pitchFamily="34" charset="0"/>
                <a:cs typeface="Arial" panose="020B0604020202020204" pitchFamily="34" charset="0"/>
              </a:rPr>
              <a:t>770.528.0881 </a:t>
            </a:r>
          </a:p>
          <a:p>
            <a:r>
              <a:rPr lang="en-US" sz="1400" dirty="0">
                <a:latin typeface="Arial" panose="020B0604020202020204" pitchFamily="34" charset="0"/>
                <a:cs typeface="Arial" panose="020B0604020202020204" pitchFamily="34" charset="0"/>
              </a:rPr>
              <a:t>www.georgiaballet.org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 Strand Theatre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117 </a:t>
            </a:r>
            <a:r>
              <a:rPr lang="en-US" sz="1400" dirty="0">
                <a:latin typeface="Arial" panose="020B0604020202020204" pitchFamily="34" charset="0"/>
                <a:cs typeface="Arial" panose="020B0604020202020204" pitchFamily="34" charset="0"/>
              </a:rPr>
              <a:t>North Park Square Marietta, GA </a:t>
            </a:r>
            <a:r>
              <a:rPr lang="en-US" sz="1400" dirty="0" smtClean="0">
                <a:latin typeface="Arial" panose="020B0604020202020204" pitchFamily="34" charset="0"/>
                <a:cs typeface="Arial" panose="020B0604020202020204" pitchFamily="34" charset="0"/>
              </a:rPr>
              <a:t>30060-1971</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770.429.9973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www.earlsmithstrand.org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Marietta </a:t>
            </a:r>
            <a:r>
              <a:rPr lang="en-US" sz="1400" b="1" dirty="0">
                <a:latin typeface="Arial" panose="020B0604020202020204" pitchFamily="34" charset="0"/>
                <a:cs typeface="Arial" panose="020B0604020202020204" pitchFamily="34" charset="0"/>
              </a:rPr>
              <a:t>Gone With the Wind Museum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18 </a:t>
            </a:r>
            <a:r>
              <a:rPr lang="en-US" sz="1400" dirty="0">
                <a:latin typeface="Arial" panose="020B0604020202020204" pitchFamily="34" charset="0"/>
                <a:cs typeface="Arial" panose="020B0604020202020204" pitchFamily="34" charset="0"/>
              </a:rPr>
              <a:t>Whitlock Avenue Marietta, GA 30064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770.794.5576 </a:t>
            </a:r>
          </a:p>
          <a:p>
            <a:r>
              <a:rPr lang="en-US" sz="1400" dirty="0" smtClean="0">
                <a:latin typeface="Arial" panose="020B0604020202020204" pitchFamily="34" charset="0"/>
                <a:cs typeface="Arial" panose="020B0604020202020204" pitchFamily="34" charset="0"/>
              </a:rPr>
              <a:t>www.gwtwmarietta.com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Marietta </a:t>
            </a:r>
            <a:r>
              <a:rPr lang="en-US" sz="1400" b="1" dirty="0">
                <a:latin typeface="Arial" panose="020B0604020202020204" pitchFamily="34" charset="0"/>
                <a:cs typeface="Arial" panose="020B0604020202020204" pitchFamily="34" charset="0"/>
              </a:rPr>
              <a:t>Museum of History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Depot Street, Suite 200 Marietta, GA 30060 770.794.5710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www.mariettahistory.org</a:t>
            </a:r>
            <a:r>
              <a:rPr lang="en-US" dirty="0" smtClean="0"/>
              <a:t> </a:t>
            </a:r>
            <a:endParaRPr lang="en-US" dirty="0"/>
          </a:p>
          <a:p>
            <a:endParaRPr lang="en-US" dirty="0"/>
          </a:p>
        </p:txBody>
      </p:sp>
      <p:sp>
        <p:nvSpPr>
          <p:cNvPr id="3" name="Rectangle 2"/>
          <p:cNvSpPr/>
          <p:nvPr/>
        </p:nvSpPr>
        <p:spPr>
          <a:xfrm>
            <a:off x="5105400" y="228600"/>
            <a:ext cx="3733800" cy="3385542"/>
          </a:xfrm>
          <a:prstGeom prst="rect">
            <a:avLst/>
          </a:prstGeom>
        </p:spPr>
        <p:txBody>
          <a:bodyPr wrap="square">
            <a:spAutoFit/>
          </a:bodyPr>
          <a:lstStyle/>
          <a:p>
            <a:endParaRPr lang="en-US" dirty="0"/>
          </a:p>
          <a:p>
            <a:r>
              <a:rPr lang="en-US" sz="1400" b="1" dirty="0">
                <a:latin typeface="Arial" panose="020B0604020202020204" pitchFamily="34" charset="0"/>
                <a:cs typeface="Arial" panose="020B0604020202020204" pitchFamily="34" charset="0"/>
              </a:rPr>
              <a:t>Marietta/Cobb Museum of Art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30 </a:t>
            </a:r>
            <a:r>
              <a:rPr lang="en-US" sz="1400" dirty="0">
                <a:latin typeface="Arial" panose="020B0604020202020204" pitchFamily="34" charset="0"/>
                <a:cs typeface="Arial" panose="020B0604020202020204" pitchFamily="34" charset="0"/>
              </a:rPr>
              <a:t>Atlanta Street Marietta, GA 30060-1975 </a:t>
            </a:r>
            <a:r>
              <a:rPr lang="en-US" sz="1400" dirty="0" smtClean="0">
                <a:latin typeface="Arial" panose="020B0604020202020204" pitchFamily="34" charset="0"/>
                <a:cs typeface="Arial" panose="020B0604020202020204" pitchFamily="34" charset="0"/>
              </a:rPr>
              <a:t>770.528.1444</a:t>
            </a: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www.</a:t>
            </a:r>
            <a:r>
              <a:rPr lang="en-US" sz="1400" b="1" dirty="0">
                <a:latin typeface="Arial" panose="020B0604020202020204" pitchFamily="34" charset="0"/>
                <a:cs typeface="Arial" panose="020B0604020202020204" pitchFamily="34" charset="0"/>
              </a:rPr>
              <a:t>mariettacobbartmuseum</a:t>
            </a:r>
            <a:r>
              <a:rPr lang="en-US" sz="1400" dirty="0">
                <a:latin typeface="Arial" panose="020B0604020202020204" pitchFamily="34" charset="0"/>
                <a:cs typeface="Arial" panose="020B0604020202020204" pitchFamily="34" charset="0"/>
              </a:rPr>
              <a:t>.org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Cobb </a:t>
            </a:r>
            <a:r>
              <a:rPr lang="en-US" sz="1400" b="1" dirty="0">
                <a:latin typeface="Arial" panose="020B0604020202020204" pitchFamily="34" charset="0"/>
                <a:cs typeface="Arial" panose="020B0604020202020204" pitchFamily="34" charset="0"/>
              </a:rPr>
              <a:t>Landmarks &amp; Historical </a:t>
            </a:r>
            <a:r>
              <a:rPr lang="en-US" sz="1400" b="1" dirty="0" smtClean="0">
                <a:latin typeface="Arial" panose="020B0604020202020204" pitchFamily="34" charset="0"/>
                <a:cs typeface="Arial" panose="020B0604020202020204" pitchFamily="34" charset="0"/>
              </a:rPr>
              <a:t>Society</a:t>
            </a:r>
          </a:p>
          <a:p>
            <a:r>
              <a:rPr lang="en-US" sz="1400" dirty="0" smtClean="0">
                <a:latin typeface="Arial" panose="020B0604020202020204" pitchFamily="34" charset="0"/>
                <a:cs typeface="Arial" panose="020B0604020202020204" pitchFamily="34" charset="0"/>
              </a:rPr>
              <a:t>30 </a:t>
            </a:r>
            <a:r>
              <a:rPr lang="en-US" sz="1400" dirty="0">
                <a:latin typeface="Arial" panose="020B0604020202020204" pitchFamily="34" charset="0"/>
                <a:cs typeface="Arial" panose="020B0604020202020204" pitchFamily="34" charset="0"/>
              </a:rPr>
              <a:t>Atlanta Street, SE Marietta, GA 30060 678.594.4994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www.cobblandmarks.com </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Mable </a:t>
            </a:r>
            <a:r>
              <a:rPr lang="en-US" sz="1400" b="1" dirty="0">
                <a:latin typeface="Arial" panose="020B0604020202020204" pitchFamily="34" charset="0"/>
                <a:cs typeface="Arial" panose="020B0604020202020204" pitchFamily="34" charset="0"/>
              </a:rPr>
              <a:t>House </a:t>
            </a:r>
            <a:r>
              <a:rPr lang="en-US" sz="1400" b="1" dirty="0" smtClean="0">
                <a:latin typeface="Arial" panose="020B0604020202020204" pitchFamily="34" charset="0"/>
                <a:cs typeface="Arial" panose="020B0604020202020204" pitchFamily="34" charset="0"/>
              </a:rPr>
              <a:t>Amphitheatre</a:t>
            </a:r>
          </a:p>
          <a:p>
            <a:r>
              <a:rPr lang="en-US" sz="1400" dirty="0" smtClean="0">
                <a:latin typeface="Arial" panose="020B0604020202020204" pitchFamily="34" charset="0"/>
                <a:cs typeface="Arial" panose="020B0604020202020204" pitchFamily="34" charset="0"/>
              </a:rPr>
              <a:t>5239 </a:t>
            </a:r>
            <a:r>
              <a:rPr lang="en-US" sz="1400" dirty="0">
                <a:latin typeface="Arial" panose="020B0604020202020204" pitchFamily="34" charset="0"/>
                <a:cs typeface="Arial" panose="020B0604020202020204" pitchFamily="34" charset="0"/>
              </a:rPr>
              <a:t>Floyd Road , SW Mableton, GA 30126 770.819.2943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www.mablehouse</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5061264" y="3614142"/>
            <a:ext cx="3886200" cy="2092881"/>
          </a:xfrm>
          <a:prstGeom prst="rect">
            <a:avLst/>
          </a:prstGeom>
        </p:spPr>
        <p:txBody>
          <a:bodyPr wrap="square">
            <a:spAutoFit/>
          </a:bodyPr>
          <a:lstStyle/>
          <a:p>
            <a:endParaRPr lang="en-US" dirty="0"/>
          </a:p>
          <a:p>
            <a:r>
              <a:rPr lang="en-US" sz="1400" b="1" dirty="0">
                <a:latin typeface="Arial" panose="020B0604020202020204" pitchFamily="34" charset="0"/>
                <a:cs typeface="Arial" panose="020B0604020202020204" pitchFamily="34" charset="0"/>
              </a:rPr>
              <a:t>Atlanta Botanical Garden </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1345 </a:t>
            </a:r>
            <a:r>
              <a:rPr lang="en-US" sz="1400" dirty="0">
                <a:latin typeface="Arial" panose="020B0604020202020204" pitchFamily="34" charset="0"/>
                <a:cs typeface="Arial" panose="020B0604020202020204" pitchFamily="34" charset="0"/>
              </a:rPr>
              <a:t>Piedmont Avenue NE Atlanta, GA 30309 404.876.5859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www.atlantabotanicalgarden.org </a:t>
            </a:r>
          </a:p>
          <a:p>
            <a:endParaRPr lang="en-US" sz="1400" dirty="0">
              <a:latin typeface="Arial" panose="020B0604020202020204" pitchFamily="34" charset="0"/>
              <a:cs typeface="Arial" panose="020B0604020202020204" pitchFamily="34" charset="0"/>
            </a:endParaRPr>
          </a:p>
          <a:p>
            <a:r>
              <a:rPr lang="sv-SE" sz="1400" b="1" dirty="0" smtClean="0">
                <a:latin typeface="Arial" panose="020B0604020202020204" pitchFamily="34" charset="0"/>
                <a:cs typeface="Arial" panose="020B0604020202020204" pitchFamily="34" charset="0"/>
              </a:rPr>
              <a:t>CNN </a:t>
            </a:r>
            <a:r>
              <a:rPr lang="sv-SE" sz="1400" b="1" dirty="0">
                <a:latin typeface="Arial" panose="020B0604020202020204" pitchFamily="34" charset="0"/>
                <a:cs typeface="Arial" panose="020B0604020202020204" pitchFamily="34" charset="0"/>
              </a:rPr>
              <a:t>Center </a:t>
            </a:r>
            <a:endParaRPr lang="sv-SE" sz="1400" b="1" dirty="0" smtClean="0">
              <a:latin typeface="Arial" panose="020B0604020202020204" pitchFamily="34" charset="0"/>
              <a:cs typeface="Arial" panose="020B0604020202020204" pitchFamily="34" charset="0"/>
            </a:endParaRPr>
          </a:p>
          <a:p>
            <a:r>
              <a:rPr lang="sv-SE" sz="1400" dirty="0" smtClean="0">
                <a:latin typeface="Arial" panose="020B0604020202020204" pitchFamily="34" charset="0"/>
                <a:cs typeface="Arial" panose="020B0604020202020204" pitchFamily="34" charset="0"/>
              </a:rPr>
              <a:t>One </a:t>
            </a:r>
            <a:r>
              <a:rPr lang="sv-SE" sz="1400" dirty="0">
                <a:latin typeface="Arial" panose="020B0604020202020204" pitchFamily="34" charset="0"/>
                <a:cs typeface="Arial" panose="020B0604020202020204" pitchFamily="34" charset="0"/>
              </a:rPr>
              <a:t>CNN Center Atlanta, GA 30348 </a:t>
            </a:r>
            <a:endParaRPr lang="sv-SE" sz="1400" dirty="0" smtClean="0">
              <a:latin typeface="Arial" panose="020B0604020202020204" pitchFamily="34" charset="0"/>
              <a:cs typeface="Arial" panose="020B0604020202020204" pitchFamily="34" charset="0"/>
            </a:endParaRPr>
          </a:p>
          <a:p>
            <a:r>
              <a:rPr lang="sv-SE" sz="1400" dirty="0" smtClean="0">
                <a:latin typeface="Arial" panose="020B0604020202020204" pitchFamily="34" charset="0"/>
                <a:cs typeface="Arial" panose="020B0604020202020204" pitchFamily="34" charset="0"/>
              </a:rPr>
              <a:t>404.827.2300 </a:t>
            </a:r>
            <a:r>
              <a:rPr lang="sv-SE" sz="1400" dirty="0">
                <a:latin typeface="Arial" panose="020B0604020202020204" pitchFamily="34" charset="0"/>
                <a:cs typeface="Arial" panose="020B0604020202020204" pitchFamily="34" charset="0"/>
              </a:rPr>
              <a:t>www.cnn.com </a:t>
            </a:r>
          </a:p>
        </p:txBody>
      </p:sp>
      <p:sp>
        <p:nvSpPr>
          <p:cNvPr id="5" name="Rectangle 4"/>
          <p:cNvSpPr/>
          <p:nvPr/>
        </p:nvSpPr>
        <p:spPr>
          <a:xfrm>
            <a:off x="3048000" y="76200"/>
            <a:ext cx="2359107" cy="338554"/>
          </a:xfrm>
          <a:prstGeom prst="rect">
            <a:avLst/>
          </a:prstGeom>
        </p:spPr>
        <p:txBody>
          <a:bodyPr wrap="none">
            <a:spAutoFit/>
          </a:bodyPr>
          <a:lstStyle/>
          <a:p>
            <a:r>
              <a:rPr lang="en-US" sz="1600" b="1" dirty="0" smtClean="0">
                <a:latin typeface="Arial" panose="020B0604020202020204" pitchFamily="34" charset="0"/>
                <a:cs typeface="Arial" panose="020B0604020202020204" pitchFamily="34" charset="0"/>
              </a:rPr>
              <a:t>Local Area Attractions</a:t>
            </a:r>
            <a:endParaRPr lang="en-US" sz="1600" dirty="0"/>
          </a:p>
        </p:txBody>
      </p:sp>
      <p:sp>
        <p:nvSpPr>
          <p:cNvPr id="6" name="Footer Placeholder 5"/>
          <p:cNvSpPr>
            <a:spLocks noGrp="1"/>
          </p:cNvSpPr>
          <p:nvPr>
            <p:ph type="ftr" sz="quarter" idx="11"/>
          </p:nvPr>
        </p:nvSpPr>
        <p:spPr/>
        <p:txBody>
          <a:bodyPr/>
          <a:lstStyle/>
          <a:p>
            <a:endParaRPr lang="en-US" smtClean="0"/>
          </a:p>
        </p:txBody>
      </p:sp>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7924800" y="22016"/>
            <a:ext cx="809524" cy="523810"/>
          </a:xfrm>
          <a:prstGeom prst="rect">
            <a:avLst/>
          </a:prstGeom>
        </p:spPr>
      </p:pic>
    </p:spTree>
    <p:extLst>
      <p:ext uri="{BB962C8B-B14F-4D97-AF65-F5344CB8AC3E}">
        <p14:creationId xmlns:p14="http://schemas.microsoft.com/office/powerpoint/2010/main" val="377050799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smtClean="0"/>
          </a:p>
        </p:txBody>
      </p:sp>
      <p:pic>
        <p:nvPicPr>
          <p:cNvPr id="5" name="Picture 12"/>
          <p:cNvPicPr>
            <a:picLocks noChangeAspect="1" noChangeArrowheads="1"/>
          </p:cNvPicPr>
          <p:nvPr/>
        </p:nvPicPr>
        <p:blipFill>
          <a:blip r:embed="rId2" cstate="print"/>
          <a:srcRect/>
          <a:stretch>
            <a:fillRect/>
          </a:stretch>
        </p:blipFill>
        <p:spPr bwMode="auto">
          <a:xfrm>
            <a:off x="762000" y="685800"/>
            <a:ext cx="8201025" cy="5383212"/>
          </a:xfrm>
          <a:prstGeom prst="rect">
            <a:avLst/>
          </a:prstGeom>
          <a:noFill/>
          <a:ln w="9525">
            <a:solidFill>
              <a:sysClr val="windowText" lastClr="000000"/>
            </a:solidFill>
            <a:miter lim="800000"/>
            <a:headEnd/>
            <a:tailEnd/>
          </a:ln>
          <a:effectLst>
            <a:outerShdw dist="107763" dir="2700000" algn="ctr" rotWithShape="0">
              <a:srgbClr val="954F72">
                <a:alpha val="50000"/>
              </a:srgbClr>
            </a:outerShdw>
          </a:effectLst>
        </p:spPr>
      </p:pic>
      <p:sp>
        <p:nvSpPr>
          <p:cNvPr id="6" name="TextBox 5"/>
          <p:cNvSpPr txBox="1"/>
          <p:nvPr/>
        </p:nvSpPr>
        <p:spPr>
          <a:xfrm>
            <a:off x="7340906" y="4495800"/>
            <a:ext cx="690471" cy="369332"/>
          </a:xfrm>
          <a:prstGeom prst="rect">
            <a:avLst/>
          </a:prstGeom>
          <a:noFill/>
        </p:spPr>
        <p:txBody>
          <a:bodyPr wrap="square" rtlCol="0">
            <a:spAutoFit/>
          </a:bodyPr>
          <a:lstStyle/>
          <a:p>
            <a:r>
              <a:rPr lang="en-US" dirty="0" smtClean="0">
                <a:solidFill>
                  <a:schemeClr val="bg1"/>
                </a:solidFill>
              </a:rPr>
              <a:t>B-68</a:t>
            </a:r>
            <a:endParaRPr lang="en-US" dirty="0">
              <a:solidFill>
                <a:schemeClr val="bg1"/>
              </a:solidFill>
            </a:endParaRPr>
          </a:p>
        </p:txBody>
      </p:sp>
      <p:sp>
        <p:nvSpPr>
          <p:cNvPr id="7" name="TextBox 6"/>
          <p:cNvSpPr txBox="1"/>
          <p:nvPr/>
        </p:nvSpPr>
        <p:spPr>
          <a:xfrm>
            <a:off x="6707944" y="4724400"/>
            <a:ext cx="614271" cy="369332"/>
          </a:xfrm>
          <a:prstGeom prst="rect">
            <a:avLst/>
          </a:prstGeom>
          <a:noFill/>
        </p:spPr>
        <p:txBody>
          <a:bodyPr wrap="none" rtlCol="0">
            <a:spAutoFit/>
          </a:bodyPr>
          <a:lstStyle/>
          <a:p>
            <a:r>
              <a:rPr lang="en-US" dirty="0" smtClean="0">
                <a:solidFill>
                  <a:schemeClr val="bg1"/>
                </a:solidFill>
              </a:rPr>
              <a:t>B-67</a:t>
            </a:r>
            <a:endParaRPr lang="en-US" dirty="0">
              <a:solidFill>
                <a:schemeClr val="bg1"/>
              </a:solidFill>
            </a:endParaRPr>
          </a:p>
        </p:txBody>
      </p:sp>
      <p:sp>
        <p:nvSpPr>
          <p:cNvPr id="8" name="Rectangle 7"/>
          <p:cNvSpPr/>
          <p:nvPr/>
        </p:nvSpPr>
        <p:spPr>
          <a:xfrm>
            <a:off x="6056292" y="3552051"/>
            <a:ext cx="614271" cy="369332"/>
          </a:xfrm>
          <a:prstGeom prst="rect">
            <a:avLst/>
          </a:prstGeom>
        </p:spPr>
        <p:txBody>
          <a:bodyPr wrap="none">
            <a:spAutoFit/>
          </a:bodyPr>
          <a:lstStyle/>
          <a:p>
            <a:pPr eaLnBrk="0" hangingPunct="0">
              <a:defRPr/>
            </a:pPr>
            <a:r>
              <a:rPr lang="en-US" dirty="0">
                <a:solidFill>
                  <a:schemeClr val="bg1"/>
                </a:solidFill>
                <a:effectLst>
                  <a:outerShdw blurRad="38100" dist="38100" dir="2700000" algn="tl">
                    <a:srgbClr val="000000"/>
                  </a:outerShdw>
                </a:effectLst>
              </a:rPr>
              <a:t>B-95</a:t>
            </a:r>
          </a:p>
        </p:txBody>
      </p:sp>
      <p:sp>
        <p:nvSpPr>
          <p:cNvPr id="9" name="Rectangle 8"/>
          <p:cNvSpPr/>
          <p:nvPr/>
        </p:nvSpPr>
        <p:spPr>
          <a:xfrm>
            <a:off x="6535509" y="2379702"/>
            <a:ext cx="497252" cy="369332"/>
          </a:xfrm>
          <a:prstGeom prst="rect">
            <a:avLst/>
          </a:prstGeom>
        </p:spPr>
        <p:txBody>
          <a:bodyPr wrap="none">
            <a:spAutoFit/>
          </a:bodyPr>
          <a:lstStyle/>
          <a:p>
            <a:pPr eaLnBrk="0" hangingPunct="0">
              <a:defRPr/>
            </a:pPr>
            <a:r>
              <a:rPr lang="en-US" dirty="0">
                <a:solidFill>
                  <a:schemeClr val="bg1"/>
                </a:solidFill>
                <a:effectLst>
                  <a:outerShdw blurRad="38100" dist="38100" dir="2700000" algn="tl">
                    <a:srgbClr val="000000"/>
                  </a:outerShdw>
                </a:effectLst>
              </a:rPr>
              <a:t>B-1</a:t>
            </a:r>
          </a:p>
        </p:txBody>
      </p:sp>
      <p:sp>
        <p:nvSpPr>
          <p:cNvPr id="10" name="TextBox 9"/>
          <p:cNvSpPr txBox="1"/>
          <p:nvPr/>
        </p:nvSpPr>
        <p:spPr>
          <a:xfrm>
            <a:off x="1981200" y="239762"/>
            <a:ext cx="5592977" cy="400110"/>
          </a:xfrm>
          <a:prstGeom prst="rect">
            <a:avLst/>
          </a:prstGeom>
          <a:noFill/>
        </p:spPr>
        <p:txBody>
          <a:bodyPr wrap="square" rtlCol="0">
            <a:spAutoFit/>
          </a:bodyPr>
          <a:lstStyle/>
          <a:p>
            <a:r>
              <a:rPr lang="en-US" sz="2000" b="1" dirty="0" smtClean="0"/>
              <a:t>    Lockheed Martin Aeronautics North Campus</a:t>
            </a:r>
            <a:endParaRPr lang="en-US" sz="2000" b="1" dirty="0"/>
          </a:p>
        </p:txBody>
      </p:sp>
      <p:pic>
        <p:nvPicPr>
          <p:cNvPr id="11"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7924800" y="22016"/>
            <a:ext cx="809524" cy="523810"/>
          </a:xfrm>
          <a:prstGeom prst="rect">
            <a:avLst/>
          </a:prstGeom>
        </p:spPr>
      </p:pic>
    </p:spTree>
    <p:extLst>
      <p:ext uri="{BB962C8B-B14F-4D97-AF65-F5344CB8AC3E}">
        <p14:creationId xmlns:p14="http://schemas.microsoft.com/office/powerpoint/2010/main" val="173399093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6957"/>
            <a:ext cx="9144000" cy="6574565"/>
          </a:xfrm>
          <a:prstGeom prst="rect">
            <a:avLst/>
          </a:prstGeom>
        </p:spPr>
      </p:pic>
      <p:sp>
        <p:nvSpPr>
          <p:cNvPr id="4" name="Rectangle 3"/>
          <p:cNvSpPr/>
          <p:nvPr/>
        </p:nvSpPr>
        <p:spPr>
          <a:xfrm>
            <a:off x="8534400" y="5467350"/>
            <a:ext cx="796290" cy="1436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5330" y="2215978"/>
            <a:ext cx="614271" cy="646331"/>
          </a:xfrm>
          <a:prstGeom prst="rect">
            <a:avLst/>
          </a:prstGeom>
          <a:noFill/>
        </p:spPr>
        <p:txBody>
          <a:bodyPr wrap="none" rtlCol="0">
            <a:spAutoFit/>
          </a:bodyPr>
          <a:lstStyle/>
          <a:p>
            <a:pPr algn="ctr"/>
            <a:r>
              <a:rPr lang="en-US" dirty="0" smtClean="0"/>
              <a:t>B-67</a:t>
            </a:r>
          </a:p>
          <a:p>
            <a:pPr algn="ctr"/>
            <a:r>
              <a:rPr lang="en-US" dirty="0" smtClean="0"/>
              <a:t>B-68</a:t>
            </a:r>
          </a:p>
        </p:txBody>
      </p:sp>
      <p:cxnSp>
        <p:nvCxnSpPr>
          <p:cNvPr id="7" name="Straight Arrow Connector 6"/>
          <p:cNvCxnSpPr>
            <a:stCxn id="5" idx="3"/>
          </p:cNvCxnSpPr>
          <p:nvPr/>
        </p:nvCxnSpPr>
        <p:spPr>
          <a:xfrm>
            <a:off x="729601" y="2539144"/>
            <a:ext cx="1272614" cy="3295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124" y="2892323"/>
            <a:ext cx="734496" cy="646331"/>
          </a:xfrm>
          <a:prstGeom prst="rect">
            <a:avLst/>
          </a:prstGeom>
          <a:noFill/>
        </p:spPr>
        <p:txBody>
          <a:bodyPr wrap="none" rtlCol="0">
            <a:spAutoFit/>
          </a:bodyPr>
          <a:lstStyle/>
          <a:p>
            <a:pPr algn="ctr"/>
            <a:r>
              <a:rPr lang="en-US" dirty="0" smtClean="0"/>
              <a:t>North</a:t>
            </a:r>
            <a:br>
              <a:rPr lang="en-US" dirty="0" smtClean="0"/>
            </a:br>
            <a:r>
              <a:rPr lang="en-US" dirty="0" smtClean="0"/>
              <a:t>Gate</a:t>
            </a:r>
          </a:p>
        </p:txBody>
      </p:sp>
      <p:cxnSp>
        <p:nvCxnSpPr>
          <p:cNvPr id="10" name="Straight Arrow Connector 9"/>
          <p:cNvCxnSpPr>
            <a:stCxn id="9" idx="3"/>
          </p:cNvCxnSpPr>
          <p:nvPr/>
        </p:nvCxnSpPr>
        <p:spPr>
          <a:xfrm flipV="1">
            <a:off x="768620" y="3130319"/>
            <a:ext cx="1480671" cy="8517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2215" y="1132634"/>
            <a:ext cx="1233479" cy="369332"/>
          </a:xfrm>
          <a:prstGeom prst="rect">
            <a:avLst/>
          </a:prstGeom>
          <a:noFill/>
        </p:spPr>
        <p:txBody>
          <a:bodyPr wrap="none" rtlCol="0">
            <a:spAutoFit/>
          </a:bodyPr>
          <a:lstStyle/>
          <a:p>
            <a:pPr algn="ctr"/>
            <a:r>
              <a:rPr lang="en-US" dirty="0" smtClean="0"/>
              <a:t>B-95 Lobby</a:t>
            </a:r>
          </a:p>
        </p:txBody>
      </p:sp>
      <p:cxnSp>
        <p:nvCxnSpPr>
          <p:cNvPr id="13" name="Straight Arrow Connector 12"/>
          <p:cNvCxnSpPr>
            <a:stCxn id="12" idx="2"/>
          </p:cNvCxnSpPr>
          <p:nvPr/>
        </p:nvCxnSpPr>
        <p:spPr>
          <a:xfrm>
            <a:off x="1508955" y="1501966"/>
            <a:ext cx="1060709" cy="139035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5330" y="5213174"/>
            <a:ext cx="910827" cy="369332"/>
          </a:xfrm>
          <a:prstGeom prst="rect">
            <a:avLst/>
          </a:prstGeom>
          <a:noFill/>
        </p:spPr>
        <p:txBody>
          <a:bodyPr wrap="none" rtlCol="0">
            <a:spAutoFit/>
          </a:bodyPr>
          <a:lstStyle/>
          <a:p>
            <a:pPr algn="ctr"/>
            <a:r>
              <a:rPr lang="en-US" dirty="0" smtClean="0"/>
              <a:t>B-1 SIM</a:t>
            </a:r>
          </a:p>
        </p:txBody>
      </p:sp>
      <p:cxnSp>
        <p:nvCxnSpPr>
          <p:cNvPr id="16" name="Straight Arrow Connector 15"/>
          <p:cNvCxnSpPr/>
          <p:nvPr/>
        </p:nvCxnSpPr>
        <p:spPr>
          <a:xfrm flipV="1">
            <a:off x="1026157" y="4074158"/>
            <a:ext cx="2268978" cy="134655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US" smtClean="0"/>
          </a:p>
        </p:txBody>
      </p:sp>
    </p:spTree>
    <p:extLst>
      <p:ext uri="{BB962C8B-B14F-4D97-AF65-F5344CB8AC3E}">
        <p14:creationId xmlns:p14="http://schemas.microsoft.com/office/powerpoint/2010/main" val="46247581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smtClean="0"/>
          </a:p>
        </p:txBody>
      </p:sp>
      <p:pic>
        <p:nvPicPr>
          <p:cNvPr id="3" name="Picture 2"/>
          <p:cNvPicPr>
            <a:picLocks noChangeAspect="1"/>
          </p:cNvPicPr>
          <p:nvPr/>
        </p:nvPicPr>
        <p:blipFill>
          <a:blip r:embed="rId2"/>
          <a:stretch>
            <a:fillRect/>
          </a:stretch>
        </p:blipFill>
        <p:spPr>
          <a:xfrm>
            <a:off x="0" y="1900014"/>
            <a:ext cx="9144000" cy="3257421"/>
          </a:xfrm>
          <a:prstGeom prst="rect">
            <a:avLst/>
          </a:prstGeom>
        </p:spPr>
      </p:pic>
      <p:pic>
        <p:nvPicPr>
          <p:cNvPr id="4"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924800" y="22016"/>
            <a:ext cx="809524" cy="523810"/>
          </a:xfrm>
          <a:prstGeom prst="rect">
            <a:avLst/>
          </a:prstGeom>
        </p:spPr>
      </p:pic>
      <p:sp>
        <p:nvSpPr>
          <p:cNvPr id="6" name="TextBox 5"/>
          <p:cNvSpPr txBox="1"/>
          <p:nvPr/>
        </p:nvSpPr>
        <p:spPr>
          <a:xfrm>
            <a:off x="2362200" y="1143000"/>
            <a:ext cx="5359801" cy="461665"/>
          </a:xfrm>
          <a:prstGeom prst="rect">
            <a:avLst/>
          </a:prstGeom>
          <a:noFill/>
        </p:spPr>
        <p:txBody>
          <a:bodyPr wrap="none" rtlCol="0">
            <a:spAutoFit/>
          </a:bodyPr>
          <a:lstStyle/>
          <a:p>
            <a:r>
              <a:rPr lang="en-US" sz="2400" b="1" dirty="0" smtClean="0"/>
              <a:t>Building 67 Emergency Evacuation Route</a:t>
            </a:r>
            <a:endParaRPr lang="en-US" sz="2400" b="1" dirty="0"/>
          </a:p>
        </p:txBody>
      </p:sp>
    </p:spTree>
    <p:extLst>
      <p:ext uri="{BB962C8B-B14F-4D97-AF65-F5344CB8AC3E}">
        <p14:creationId xmlns:p14="http://schemas.microsoft.com/office/powerpoint/2010/main" val="173205380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0"/>
            <a:ext cx="7239000" cy="4247317"/>
          </a:xfrm>
          <a:prstGeom prst="rect">
            <a:avLst/>
          </a:prstGeom>
        </p:spPr>
        <p:txBody>
          <a:bodyPr wrap="square">
            <a:spAutoFit/>
          </a:bodyPr>
          <a:lstStyle/>
          <a:p>
            <a:pPr algn="ctr"/>
            <a:r>
              <a:rPr lang="en-US" b="1" dirty="0"/>
              <a:t>Introduction</a:t>
            </a:r>
          </a:p>
          <a:p>
            <a:r>
              <a:rPr lang="en-US" dirty="0"/>
              <a:t> </a:t>
            </a:r>
          </a:p>
          <a:p>
            <a:r>
              <a:rPr lang="en-US" dirty="0"/>
              <a:t>	</a:t>
            </a:r>
            <a:r>
              <a:rPr lang="en-US" dirty="0">
                <a:latin typeface="Arial" panose="020B0604020202020204" pitchFamily="34" charset="0"/>
                <a:cs typeface="Arial" panose="020B0604020202020204" pitchFamily="34" charset="0"/>
              </a:rPr>
              <a:t>Welcome to the Hercules Training Center (HTC) in Marietta, Georgia. Our goal at the HTC is to provide you the best training experience. Your course syllabus is part of your gradebook and will give you the big picture on your training. Your weekly training schedule will be published and available to you but the schedule is subject to change based on factors that are not controllable such as training device maintenance, student training issues and weather delays or cancellations.</a:t>
            </a:r>
          </a:p>
          <a:p>
            <a:r>
              <a:rPr lang="en-US" dirty="0">
                <a:latin typeface="Arial" panose="020B0604020202020204" pitchFamily="34" charset="0"/>
                <a:cs typeface="Arial" panose="020B0604020202020204" pitchFamily="34" charset="0"/>
              </a:rPr>
              <a:t>	Safety is our first priority whether on or off duty. We ask that you come prepared for training every day and if you have any issues or concerns, that you bring them to the attention of your instructor, the Chief Instructor,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Training Administrator </a:t>
            </a:r>
            <a:r>
              <a:rPr lang="en-US" dirty="0" smtClean="0">
                <a:latin typeface="Arial" panose="020B0604020202020204" pitchFamily="34" charset="0"/>
                <a:cs typeface="Arial" panose="020B0604020202020204" pitchFamily="34" charset="0"/>
              </a:rPr>
              <a:t>and the Student Services Representative before </a:t>
            </a:r>
            <a:r>
              <a:rPr lang="en-US" dirty="0">
                <a:latin typeface="Arial" panose="020B0604020202020204" pitchFamily="34" charset="0"/>
                <a:cs typeface="Arial" panose="020B0604020202020204" pitchFamily="34" charset="0"/>
              </a:rPr>
              <a:t>they affect your training. </a:t>
            </a:r>
          </a:p>
        </p:txBody>
      </p:sp>
      <p:sp>
        <p:nvSpPr>
          <p:cNvPr id="3" name="Footer Placeholder 2"/>
          <p:cNvSpPr>
            <a:spLocks noGrp="1"/>
          </p:cNvSpPr>
          <p:nvPr>
            <p:ph type="ftr" sz="quarter" idx="11"/>
          </p:nvPr>
        </p:nvSpPr>
        <p:spPr/>
        <p:txBody>
          <a:bodyPr/>
          <a:lstStyle/>
          <a:p>
            <a:endParaRPr lang="en-US" smtClean="0"/>
          </a:p>
        </p:txBody>
      </p:sp>
      <p:pic>
        <p:nvPicPr>
          <p:cNvPr id="4"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924800" y="22016"/>
            <a:ext cx="809524" cy="523810"/>
          </a:xfrm>
          <a:prstGeom prst="rect">
            <a:avLst/>
          </a:prstGeom>
        </p:spPr>
      </p:pic>
    </p:spTree>
    <p:extLst>
      <p:ext uri="{BB962C8B-B14F-4D97-AF65-F5344CB8AC3E}">
        <p14:creationId xmlns:p14="http://schemas.microsoft.com/office/powerpoint/2010/main" val="372550465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smtClean="0"/>
          </a:p>
        </p:txBody>
      </p:sp>
      <p:pic>
        <p:nvPicPr>
          <p:cNvPr id="3" name="Picture 2"/>
          <p:cNvPicPr>
            <a:picLocks noChangeAspect="1"/>
          </p:cNvPicPr>
          <p:nvPr/>
        </p:nvPicPr>
        <p:blipFill>
          <a:blip r:embed="rId2"/>
          <a:stretch>
            <a:fillRect/>
          </a:stretch>
        </p:blipFill>
        <p:spPr>
          <a:xfrm rot="16200000">
            <a:off x="2006928" y="-960514"/>
            <a:ext cx="5130144" cy="8879972"/>
          </a:xfrm>
          <a:prstGeom prst="rect">
            <a:avLst/>
          </a:prstGeom>
        </p:spPr>
      </p:pic>
      <p:pic>
        <p:nvPicPr>
          <p:cNvPr id="4"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924800" y="22016"/>
            <a:ext cx="809524" cy="523810"/>
          </a:xfrm>
          <a:prstGeom prst="rect">
            <a:avLst/>
          </a:prstGeom>
        </p:spPr>
      </p:pic>
      <p:sp>
        <p:nvSpPr>
          <p:cNvPr id="6" name="TextBox 5"/>
          <p:cNvSpPr txBox="1"/>
          <p:nvPr/>
        </p:nvSpPr>
        <p:spPr>
          <a:xfrm>
            <a:off x="1676400" y="671571"/>
            <a:ext cx="5617051" cy="400110"/>
          </a:xfrm>
          <a:prstGeom prst="rect">
            <a:avLst/>
          </a:prstGeom>
          <a:noFill/>
        </p:spPr>
        <p:txBody>
          <a:bodyPr wrap="none" rtlCol="0">
            <a:spAutoFit/>
          </a:bodyPr>
          <a:lstStyle/>
          <a:p>
            <a:r>
              <a:rPr lang="en-US" sz="2000" b="1" dirty="0" smtClean="0"/>
              <a:t>Building 68 First Floor Emergency Evacuation Route</a:t>
            </a:r>
            <a:endParaRPr lang="en-US" sz="2000" b="1" dirty="0"/>
          </a:p>
        </p:txBody>
      </p:sp>
    </p:spTree>
    <p:extLst>
      <p:ext uri="{BB962C8B-B14F-4D97-AF65-F5344CB8AC3E}">
        <p14:creationId xmlns:p14="http://schemas.microsoft.com/office/powerpoint/2010/main" val="1779482429"/>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smtClean="0"/>
          </a:p>
        </p:txBody>
      </p:sp>
      <p:pic>
        <p:nvPicPr>
          <p:cNvPr id="3" name="Picture 2"/>
          <p:cNvPicPr>
            <a:picLocks noChangeAspect="1"/>
          </p:cNvPicPr>
          <p:nvPr/>
        </p:nvPicPr>
        <p:blipFill>
          <a:blip r:embed="rId2"/>
          <a:stretch>
            <a:fillRect/>
          </a:stretch>
        </p:blipFill>
        <p:spPr>
          <a:xfrm rot="16200000">
            <a:off x="1725356" y="-788348"/>
            <a:ext cx="5435208" cy="8428719"/>
          </a:xfrm>
          <a:prstGeom prst="rect">
            <a:avLst/>
          </a:prstGeom>
        </p:spPr>
      </p:pic>
      <p:pic>
        <p:nvPicPr>
          <p:cNvPr id="4"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924800" y="22016"/>
            <a:ext cx="809524" cy="523810"/>
          </a:xfrm>
          <a:prstGeom prst="rect">
            <a:avLst/>
          </a:prstGeom>
        </p:spPr>
      </p:pic>
      <p:sp>
        <p:nvSpPr>
          <p:cNvPr id="6" name="TextBox 5"/>
          <p:cNvSpPr txBox="1"/>
          <p:nvPr/>
        </p:nvSpPr>
        <p:spPr>
          <a:xfrm>
            <a:off x="1371600" y="735724"/>
            <a:ext cx="5065810" cy="369332"/>
          </a:xfrm>
          <a:prstGeom prst="rect">
            <a:avLst/>
          </a:prstGeom>
          <a:noFill/>
        </p:spPr>
        <p:txBody>
          <a:bodyPr wrap="none" rtlCol="0">
            <a:spAutoFit/>
          </a:bodyPr>
          <a:lstStyle/>
          <a:p>
            <a:r>
              <a:rPr lang="en-US" b="1" dirty="0"/>
              <a:t>Building 68 </a:t>
            </a:r>
            <a:r>
              <a:rPr lang="en-US" b="1" dirty="0" smtClean="0"/>
              <a:t>Basement Emergency </a:t>
            </a:r>
            <a:r>
              <a:rPr lang="en-US" b="1" dirty="0"/>
              <a:t>Evacuation Route</a:t>
            </a:r>
          </a:p>
        </p:txBody>
      </p:sp>
    </p:spTree>
    <p:extLst>
      <p:ext uri="{BB962C8B-B14F-4D97-AF65-F5344CB8AC3E}">
        <p14:creationId xmlns:p14="http://schemas.microsoft.com/office/powerpoint/2010/main" val="229178926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TextBox 2"/>
          <p:cNvSpPr txBox="1"/>
          <p:nvPr/>
        </p:nvSpPr>
        <p:spPr>
          <a:xfrm>
            <a:off x="917359" y="533400"/>
            <a:ext cx="7315200" cy="369332"/>
          </a:xfrm>
          <a:prstGeom prst="rect">
            <a:avLst/>
          </a:prstGeom>
          <a:noFill/>
        </p:spPr>
        <p:txBody>
          <a:bodyPr wrap="square" rtlCol="0">
            <a:spAutoFit/>
          </a:bodyPr>
          <a:lstStyle/>
          <a:p>
            <a:r>
              <a:rPr lang="en-US" dirty="0" smtClean="0"/>
              <a:t>Notes</a:t>
            </a:r>
            <a:endParaRPr lang="en-US" dirty="0"/>
          </a:p>
        </p:txBody>
      </p:sp>
      <p:sp>
        <p:nvSpPr>
          <p:cNvPr id="4" name="Rectangle 3"/>
          <p:cNvSpPr/>
          <p:nvPr/>
        </p:nvSpPr>
        <p:spPr>
          <a:xfrm>
            <a:off x="556813" y="1295400"/>
            <a:ext cx="7845641" cy="3139321"/>
          </a:xfrm>
          <a:prstGeom prst="rect">
            <a:avLst/>
          </a:prstGeom>
        </p:spPr>
        <p:txBody>
          <a:bodyPr wrap="square">
            <a:spAutoFit/>
          </a:bodyPr>
          <a:lstStyle/>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137179838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3611886" cy="369332"/>
          </a:xfrm>
          <a:prstGeom prst="rect">
            <a:avLst/>
          </a:prstGeom>
        </p:spPr>
        <p:txBody>
          <a:bodyPr wrap="none">
            <a:spAutoFit/>
          </a:bodyPr>
          <a:lstStyle/>
          <a:p>
            <a:r>
              <a:rPr lang="en-US" b="1" dirty="0"/>
              <a:t>Important Contact Information</a:t>
            </a:r>
          </a:p>
        </p:txBody>
      </p:sp>
      <p:sp>
        <p:nvSpPr>
          <p:cNvPr id="3" name="Rectangle 2"/>
          <p:cNvSpPr/>
          <p:nvPr/>
        </p:nvSpPr>
        <p:spPr>
          <a:xfrm>
            <a:off x="685800" y="1167491"/>
            <a:ext cx="7772400" cy="5909310"/>
          </a:xfrm>
          <a:prstGeom prst="rect">
            <a:avLst/>
          </a:prstGeom>
        </p:spPr>
        <p:txBody>
          <a:bodyPr wrap="square">
            <a:spAutoFit/>
          </a:bodyPr>
          <a:lstStyle/>
          <a:p>
            <a:endParaRPr lang="en-US" dirty="0" smtClean="0"/>
          </a:p>
          <a:p>
            <a:r>
              <a:rPr lang="en-US" u="sng" dirty="0"/>
              <a:t>Business Office		Hours of Operations	0700-1600</a:t>
            </a:r>
          </a:p>
          <a:p>
            <a:r>
              <a:rPr lang="en-US" dirty="0" smtClean="0"/>
              <a:t>Training </a:t>
            </a:r>
            <a:r>
              <a:rPr lang="en-US" dirty="0"/>
              <a:t>Center Manager, Duke Bender		</a:t>
            </a:r>
            <a:r>
              <a:rPr lang="en-US" dirty="0" smtClean="0"/>
              <a:t>	501-259-6456</a:t>
            </a:r>
            <a:endParaRPr lang="en-US" dirty="0">
              <a:solidFill>
                <a:srgbClr val="FF0000"/>
              </a:solidFill>
            </a:endParaRPr>
          </a:p>
          <a:p>
            <a:endParaRPr lang="en-US" dirty="0"/>
          </a:p>
          <a:p>
            <a:r>
              <a:rPr lang="en-US" dirty="0"/>
              <a:t>Chief Instructor, Dale Pattyn			</a:t>
            </a:r>
            <a:r>
              <a:rPr lang="en-US" dirty="0" smtClean="0"/>
              <a:t>	770-494-3171</a:t>
            </a:r>
            <a:endParaRPr lang="en-US" dirty="0"/>
          </a:p>
          <a:p>
            <a:endParaRPr lang="en-US" dirty="0"/>
          </a:p>
          <a:p>
            <a:r>
              <a:rPr lang="en-US" dirty="0"/>
              <a:t>Maintenance Lead Instructor, </a:t>
            </a:r>
          </a:p>
          <a:p>
            <a:r>
              <a:rPr lang="en-US" dirty="0"/>
              <a:t>	Vernon Watkins	(Airframes/Avionics)	770-494-3051</a:t>
            </a:r>
          </a:p>
          <a:p>
            <a:r>
              <a:rPr lang="en-US" dirty="0"/>
              <a:t>	Chad Yanich	(Propulsion/Electrical)	</a:t>
            </a:r>
            <a:r>
              <a:rPr lang="en-US" dirty="0" smtClean="0"/>
              <a:t>770-793-1196</a:t>
            </a:r>
          </a:p>
          <a:p>
            <a:r>
              <a:rPr lang="en-US" dirty="0"/>
              <a:t>	 Kevin Keller	(Avionics/Electrical)	770-793-2091</a:t>
            </a:r>
          </a:p>
          <a:p>
            <a:endParaRPr lang="en-US" dirty="0"/>
          </a:p>
          <a:p>
            <a:r>
              <a:rPr lang="en-US" dirty="0"/>
              <a:t>Training Administrator, Rachel Doll		</a:t>
            </a:r>
            <a:r>
              <a:rPr lang="en-US" dirty="0" smtClean="0"/>
              <a:t>	501-259-2623</a:t>
            </a:r>
            <a:endParaRPr lang="en-US" dirty="0"/>
          </a:p>
          <a:p>
            <a:endParaRPr lang="en-US" dirty="0"/>
          </a:p>
          <a:p>
            <a:endParaRPr lang="en-US" dirty="0"/>
          </a:p>
          <a:p>
            <a:r>
              <a:rPr lang="en-US" dirty="0" smtClean="0"/>
              <a:t>Lockheed </a:t>
            </a:r>
            <a:r>
              <a:rPr lang="en-US" dirty="0"/>
              <a:t>Security					770-494-3244</a:t>
            </a:r>
          </a:p>
          <a:p>
            <a:r>
              <a:rPr lang="en-US" dirty="0"/>
              <a:t>						on site (4-3244</a:t>
            </a:r>
            <a:r>
              <a:rPr lang="en-US" dirty="0" smtClean="0"/>
              <a:t>)</a:t>
            </a:r>
          </a:p>
          <a:p>
            <a:r>
              <a:rPr lang="en-US" dirty="0" smtClean="0"/>
              <a:t>HTC Email	</a:t>
            </a:r>
            <a:r>
              <a:rPr lang="en-US" u="sng" dirty="0" smtClean="0">
                <a:solidFill>
                  <a:schemeClr val="accent1">
                    <a:lumMod val="75000"/>
                  </a:schemeClr>
                </a:solidFill>
                <a:hlinkClick r:id="rId2"/>
              </a:rPr>
              <a:t>herculestrainingcenter.gr-rms@lmco.com</a:t>
            </a:r>
            <a:endParaRPr lang="en-US" dirty="0">
              <a:solidFill>
                <a:schemeClr val="accent1">
                  <a:lumMod val="75000"/>
                </a:schemeClr>
              </a:solidFill>
            </a:endParaRP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929021" y="6576368"/>
            <a:ext cx="7285969" cy="230832"/>
          </a:xfrm>
        </p:spPr>
        <p:txBody>
          <a:bodyPr/>
          <a:lstStyle/>
          <a:p>
            <a:r>
              <a:rPr lang="en-US" smtClean="0"/>
              <a:t>HTC_TA_SIG001        21 June 2017</a:t>
            </a:r>
            <a:endParaRPr lang="en-US" dirty="0" smtClean="0"/>
          </a:p>
        </p:txBody>
      </p:sp>
      <p:pic>
        <p:nvPicPr>
          <p:cNvPr id="5"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7924800" y="22016"/>
            <a:ext cx="809524" cy="523810"/>
          </a:xfrm>
          <a:prstGeom prst="rect">
            <a:avLst/>
          </a:prstGeom>
        </p:spPr>
      </p:pic>
    </p:spTree>
    <p:extLst>
      <p:ext uri="{BB962C8B-B14F-4D97-AF65-F5344CB8AC3E}">
        <p14:creationId xmlns:p14="http://schemas.microsoft.com/office/powerpoint/2010/main" val="1621418566"/>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313" y="533400"/>
            <a:ext cx="7696200" cy="4862870"/>
          </a:xfrm>
          <a:prstGeom prst="rect">
            <a:avLst/>
          </a:prstGeom>
        </p:spPr>
        <p:txBody>
          <a:bodyPr wrap="square">
            <a:spAutoFit/>
          </a:bodyPr>
          <a:lstStyle/>
          <a:p>
            <a:pPr algn="ctr"/>
            <a:r>
              <a:rPr lang="en-US" b="1" dirty="0"/>
              <a:t>General Information</a:t>
            </a:r>
          </a:p>
          <a:p>
            <a:pPr algn="ctr"/>
            <a:r>
              <a:rPr lang="en-US" dirty="0"/>
              <a:t> </a:t>
            </a:r>
          </a:p>
          <a:p>
            <a:r>
              <a:rPr lang="en-US" dirty="0"/>
              <a:t>	</a:t>
            </a:r>
            <a:r>
              <a:rPr lang="en-US" sz="1600" dirty="0">
                <a:latin typeface="Arial" panose="020B0604020202020204" pitchFamily="34" charset="0"/>
                <a:cs typeface="Arial" panose="020B0604020202020204" pitchFamily="34" charset="0"/>
              </a:rPr>
              <a:t>The training week is Monday through Friday with Saturday used as a schedule make up day if required. It is vital that you follow your training schedule every day. Your training events are hard scheduled based on resource availability and </a:t>
            </a:r>
            <a:r>
              <a:rPr lang="en-US" sz="1600" dirty="0" smtClean="0">
                <a:latin typeface="Arial" panose="020B0604020202020204" pitchFamily="34" charset="0"/>
                <a:cs typeface="Arial" panose="020B0604020202020204" pitchFamily="34" charset="0"/>
              </a:rPr>
              <a:t>cannot </a:t>
            </a:r>
            <a:r>
              <a:rPr lang="en-US" sz="1600" dirty="0">
                <a:latin typeface="Arial" panose="020B0604020202020204" pitchFamily="34" charset="0"/>
                <a:cs typeface="Arial" panose="020B0604020202020204" pitchFamily="34" charset="0"/>
              </a:rPr>
              <a:t>be adjusted to accommodate personal schedules. The HTC trains many students at a time with different requirements with the same training resources so if you cannot attend your scheduled event due to illness or emergency please contact the Training Administrator </a:t>
            </a:r>
            <a:r>
              <a:rPr lang="en-US" sz="1600" dirty="0" smtClean="0">
                <a:latin typeface="Arial" panose="020B0604020202020204" pitchFamily="34" charset="0"/>
                <a:cs typeface="Arial" panose="020B0604020202020204" pitchFamily="34" charset="0"/>
              </a:rPr>
              <a:t>or Student Services Representative at </a:t>
            </a:r>
            <a:r>
              <a:rPr lang="en-US" sz="1600" dirty="0">
                <a:latin typeface="Arial" panose="020B0604020202020204" pitchFamily="34" charset="0"/>
                <a:cs typeface="Arial" panose="020B0604020202020204" pitchFamily="34" charset="0"/>
              </a:rPr>
              <a:t>least 1 hour before your required event is scheduled to </a:t>
            </a:r>
            <a:r>
              <a:rPr lang="en-US" sz="1600" dirty="0" smtClean="0">
                <a:latin typeface="Arial" panose="020B0604020202020204" pitchFamily="34" charset="0"/>
                <a:cs typeface="Arial" panose="020B0604020202020204" pitchFamily="34" charset="0"/>
              </a:rPr>
              <a:t>begin, </a:t>
            </a:r>
            <a:r>
              <a:rPr lang="en-US" sz="1600" dirty="0">
                <a:latin typeface="Arial" panose="020B0604020202020204" pitchFamily="34" charset="0"/>
                <a:cs typeface="Arial" panose="020B0604020202020204" pitchFamily="34" charset="0"/>
              </a:rPr>
              <a:t>if possible. If it is before or after business office hours, leave a detailed message with your name, phone number, the issue, and your class number. Your safety and training are our top priorities and we are here to ensure that you succeed.</a:t>
            </a:r>
          </a:p>
          <a:p>
            <a:r>
              <a:rPr lang="en-US" sz="1600" dirty="0">
                <a:latin typeface="Arial" panose="020B0604020202020204" pitchFamily="34" charset="0"/>
                <a:cs typeface="Arial" panose="020B0604020202020204" pitchFamily="34" charset="0"/>
              </a:rPr>
              <a:t>	To ensure good communication, make sure you update the Training Administrator </a:t>
            </a:r>
            <a:r>
              <a:rPr lang="en-US" sz="1600" dirty="0" smtClean="0">
                <a:latin typeface="Arial" panose="020B0604020202020204" pitchFamily="34" charset="0"/>
                <a:cs typeface="Arial" panose="020B0604020202020204" pitchFamily="34" charset="0"/>
              </a:rPr>
              <a:t>or Student Services Representative when </a:t>
            </a:r>
            <a:r>
              <a:rPr lang="en-US" sz="1600" dirty="0">
                <a:latin typeface="Arial" panose="020B0604020202020204" pitchFamily="34" charset="0"/>
                <a:cs typeface="Arial" panose="020B0604020202020204" pitchFamily="34" charset="0"/>
              </a:rPr>
              <a:t>any or all of your contact information changes.  Your contact information is how you will be notified of schedule changes or new training </a:t>
            </a:r>
            <a:r>
              <a:rPr lang="en-US" sz="1600" dirty="0" smtClean="0">
                <a:latin typeface="Arial" panose="020B0604020202020204" pitchFamily="34" charset="0"/>
                <a:cs typeface="Arial" panose="020B0604020202020204" pitchFamily="34" charset="0"/>
              </a:rPr>
              <a:t>requirements that have been added to your training day. Contact </a:t>
            </a:r>
            <a:r>
              <a:rPr lang="en-US" sz="1600" dirty="0">
                <a:latin typeface="Arial" panose="020B0604020202020204" pitchFamily="34" charset="0"/>
                <a:cs typeface="Arial" panose="020B0604020202020204" pitchFamily="34" charset="0"/>
              </a:rPr>
              <a:t>information must consist of mobile phone number, </a:t>
            </a:r>
            <a:r>
              <a:rPr lang="en-US" sz="1600" dirty="0" smtClean="0">
                <a:latin typeface="Arial" panose="020B0604020202020204" pitchFamily="34" charset="0"/>
                <a:cs typeface="Arial" panose="020B0604020202020204" pitchFamily="34" charset="0"/>
              </a:rPr>
              <a:t>email </a:t>
            </a:r>
            <a:r>
              <a:rPr lang="en-US" sz="1600" dirty="0">
                <a:latin typeface="Arial" panose="020B0604020202020204" pitchFamily="34" charset="0"/>
                <a:cs typeface="Arial" panose="020B0604020202020204" pitchFamily="34" charset="0"/>
              </a:rPr>
              <a:t>address, residence address, and emergency contact name with phone number. </a:t>
            </a:r>
          </a:p>
        </p:txBody>
      </p:sp>
      <p:sp>
        <p:nvSpPr>
          <p:cNvPr id="3" name="Footer Placeholder 2"/>
          <p:cNvSpPr>
            <a:spLocks noGrp="1"/>
          </p:cNvSpPr>
          <p:nvPr>
            <p:ph type="ftr" sz="quarter" idx="11"/>
          </p:nvPr>
        </p:nvSpPr>
        <p:spPr/>
        <p:txBody>
          <a:bodyPr/>
          <a:lstStyle/>
          <a:p>
            <a:endParaRPr lang="en-US" smtClean="0"/>
          </a:p>
        </p:txBody>
      </p:sp>
      <p:pic>
        <p:nvPicPr>
          <p:cNvPr id="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241003405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971" y="990600"/>
            <a:ext cx="7696200" cy="4801314"/>
          </a:xfrm>
          <a:prstGeom prst="rect">
            <a:avLst/>
          </a:prstGeom>
        </p:spPr>
        <p:txBody>
          <a:bodyPr wrap="square">
            <a:spAutoFit/>
          </a:bodyPr>
          <a:lstStyle/>
          <a:p>
            <a:pPr algn="ctr"/>
            <a:r>
              <a:rPr lang="en-US" b="1" dirty="0"/>
              <a:t>Policies</a:t>
            </a:r>
          </a:p>
          <a:p>
            <a:r>
              <a:rPr lang="en-US" sz="1600" b="1" dirty="0" smtClean="0"/>
              <a:t>Dress </a:t>
            </a:r>
            <a:r>
              <a:rPr lang="en-US" sz="1600" b="1" dirty="0"/>
              <a:t>Code</a:t>
            </a:r>
          </a:p>
          <a:p>
            <a:r>
              <a:rPr lang="en-US" sz="1600" dirty="0">
                <a:latin typeface="Arial" panose="020B0604020202020204" pitchFamily="34" charset="0"/>
                <a:cs typeface="Arial" panose="020B0604020202020204" pitchFamily="34" charset="0"/>
              </a:rPr>
              <a:t>The intent of the dress code at the HTC is to provide a comfortable and safe training environment for all students. Student attire is defined as either military uniform or business casual. If you have </a:t>
            </a:r>
            <a:r>
              <a:rPr lang="en-US" sz="1600" dirty="0" smtClean="0">
                <a:latin typeface="Arial" panose="020B0604020202020204" pitchFamily="34" charset="0"/>
                <a:cs typeface="Arial" panose="020B0604020202020204" pitchFamily="34" charset="0"/>
              </a:rPr>
              <a:t>questions </a:t>
            </a:r>
            <a:r>
              <a:rPr lang="en-US" sz="1600" dirty="0">
                <a:latin typeface="Arial" panose="020B0604020202020204" pitchFamily="34" charset="0"/>
                <a:cs typeface="Arial" panose="020B0604020202020204" pitchFamily="34" charset="0"/>
              </a:rPr>
              <a:t>concerning the dress code please see the Training </a:t>
            </a:r>
            <a:r>
              <a:rPr lang="en-US" sz="1600" dirty="0" smtClean="0">
                <a:latin typeface="Arial" panose="020B0604020202020204" pitchFamily="34" charset="0"/>
                <a:cs typeface="Arial" panose="020B0604020202020204" pitchFamily="34" charset="0"/>
              </a:rPr>
              <a:t>Administrator, Student Services Representative or </a:t>
            </a:r>
            <a:r>
              <a:rPr lang="en-US" sz="1600" dirty="0">
                <a:latin typeface="Arial" panose="020B0604020202020204" pitchFamily="34" charset="0"/>
                <a:cs typeface="Arial" panose="020B0604020202020204" pitchFamily="34" charset="0"/>
              </a:rPr>
              <a:t>your instructor</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The following items are not authorized</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Shorts		Flip-Flops</a:t>
            </a:r>
          </a:p>
          <a:p>
            <a:r>
              <a:rPr lang="en-US" sz="1600" dirty="0">
                <a:latin typeface="Arial" panose="020B0604020202020204" pitchFamily="34" charset="0"/>
                <a:cs typeface="Arial" panose="020B0604020202020204" pitchFamily="34" charset="0"/>
              </a:rPr>
              <a:t>		Tube Tops	Moccasins</a:t>
            </a:r>
          </a:p>
          <a:p>
            <a:r>
              <a:rPr lang="en-US" sz="1600" dirty="0">
                <a:latin typeface="Arial" panose="020B0604020202020204" pitchFamily="34" charset="0"/>
                <a:cs typeface="Arial" panose="020B0604020202020204" pitchFamily="34" charset="0"/>
              </a:rPr>
              <a:t>		Tank Tops	</a:t>
            </a:r>
            <a:r>
              <a:rPr lang="en-US" sz="1600" dirty="0" smtClean="0">
                <a:latin typeface="Arial" panose="020B0604020202020204" pitchFamily="34" charset="0"/>
                <a:cs typeface="Arial" panose="020B0604020202020204" pitchFamily="34" charset="0"/>
              </a:rPr>
              <a:t>	Slippers/Sandals</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b="1" dirty="0" smtClean="0"/>
              <a:t>Tobacco Use</a:t>
            </a:r>
          </a:p>
          <a:p>
            <a:r>
              <a:rPr lang="en-US" sz="1600" dirty="0" smtClean="0">
                <a:latin typeface="Arial" panose="020B0604020202020204" pitchFamily="34" charset="0"/>
                <a:cs typeface="Arial" panose="020B0604020202020204" pitchFamily="34" charset="0"/>
              </a:rPr>
              <a:t>Tobacco use is prohibited inside the HTC and on the Lockheed Martin premises. This includes the use of any electronic smoking devices. </a:t>
            </a:r>
            <a:endParaRPr lang="en-US" sz="16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smtClean="0"/>
          </a:p>
        </p:txBody>
      </p:sp>
      <p:pic>
        <p:nvPicPr>
          <p:cNvPr id="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61048182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05800" cy="3908762"/>
          </a:xfrm>
          <a:prstGeom prst="rect">
            <a:avLst/>
          </a:prstGeom>
        </p:spPr>
        <p:txBody>
          <a:bodyPr wrap="square">
            <a:spAutoFit/>
          </a:bodyPr>
          <a:lstStyle/>
          <a:p>
            <a:pPr algn="ctr"/>
            <a:r>
              <a:rPr lang="en-US" b="1" dirty="0" smtClean="0"/>
              <a:t>Policies</a:t>
            </a:r>
          </a:p>
          <a:p>
            <a:endParaRPr lang="en-US" dirty="0" smtClean="0"/>
          </a:p>
          <a:p>
            <a:endParaRPr lang="en-US" dirty="0"/>
          </a:p>
          <a:p>
            <a:r>
              <a:rPr lang="en-US" b="1" dirty="0" smtClean="0"/>
              <a:t>Security</a:t>
            </a:r>
            <a:endParaRPr lang="en-US" b="1" dirty="0"/>
          </a:p>
          <a:p>
            <a:r>
              <a:rPr lang="en-US" sz="1600" dirty="0" smtClean="0">
                <a:latin typeface="Arial" panose="020B0604020202020204" pitchFamily="34" charset="0"/>
                <a:cs typeface="Arial" panose="020B0604020202020204" pitchFamily="34" charset="0"/>
              </a:rPr>
              <a:t>Security </a:t>
            </a:r>
            <a:r>
              <a:rPr lang="en-US" sz="1600" dirty="0">
                <a:latin typeface="Arial" panose="020B0604020202020204" pitchFamily="34" charset="0"/>
                <a:cs typeface="Arial" panose="020B0604020202020204" pitchFamily="34" charset="0"/>
              </a:rPr>
              <a:t>badges must be worn at all times while on the premises.</a:t>
            </a:r>
          </a:p>
          <a:p>
            <a:r>
              <a:rPr lang="en-US" sz="1600" dirty="0">
                <a:latin typeface="Arial" panose="020B0604020202020204" pitchFamily="34" charset="0"/>
                <a:cs typeface="Arial" panose="020B0604020202020204" pitchFamily="34" charset="0"/>
              </a:rPr>
              <a:t>Lockheed Martin reserves the right to search all personal property entering and leaving the facility. If a briefcase, backpack, large bag, etc. is carried into the facility or on the premises, expect the guard to inspect each and every time</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Items </a:t>
            </a:r>
            <a:r>
              <a:rPr lang="en-US" sz="1600" dirty="0">
                <a:latin typeface="Arial" panose="020B0604020202020204" pitchFamily="34" charset="0"/>
                <a:cs typeface="Arial" panose="020B0604020202020204" pitchFamily="34" charset="0"/>
              </a:rPr>
              <a:t>that are not authorized in the HTC or on the Lockheed Martin premises </a:t>
            </a:r>
            <a:r>
              <a:rPr lang="en-US" sz="1600" dirty="0" smtClean="0">
                <a:latin typeface="Arial" panose="020B0604020202020204" pitchFamily="34" charset="0"/>
                <a:cs typeface="Arial" panose="020B0604020202020204" pitchFamily="34" charset="0"/>
              </a:rPr>
              <a:t>are</a:t>
            </a:r>
            <a:r>
              <a:rPr lang="en-US" sz="1600" dirty="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Weapons of any kind	 </a:t>
            </a:r>
            <a:r>
              <a:rPr lang="en-US" sz="1600" dirty="0">
                <a:latin typeface="Arial" panose="020B0604020202020204" pitchFamily="34" charset="0"/>
                <a:cs typeface="Arial" panose="020B0604020202020204" pitchFamily="34" charset="0"/>
              </a:rPr>
              <a:t>Unauthorized </a:t>
            </a:r>
            <a:r>
              <a:rPr lang="en-US" sz="1600" dirty="0" smtClean="0">
                <a:latin typeface="Arial" panose="020B0604020202020204" pitchFamily="34" charset="0"/>
                <a:cs typeface="Arial" panose="020B0604020202020204" pitchFamily="34" charset="0"/>
              </a:rPr>
              <a:t>laptops/software/hardware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Cameras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Alcohol</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Optical Equipment		 Drugs</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Recording Devices		</a:t>
            </a:r>
            <a:endParaRPr lang="en-US" sz="16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smtClean="0"/>
          </a:p>
        </p:txBody>
      </p:sp>
      <p:pic>
        <p:nvPicPr>
          <p:cNvPr id="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2240795495"/>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302" y="1371600"/>
            <a:ext cx="6705600" cy="1877437"/>
          </a:xfrm>
          <a:prstGeom prst="rect">
            <a:avLst/>
          </a:prstGeom>
        </p:spPr>
        <p:txBody>
          <a:bodyPr wrap="square">
            <a:spAutoFit/>
          </a:bodyPr>
          <a:lstStyle/>
          <a:p>
            <a:pPr algn="ctr"/>
            <a:r>
              <a:rPr lang="en-US" b="1" dirty="0" smtClean="0"/>
              <a:t>Policies</a:t>
            </a:r>
          </a:p>
          <a:p>
            <a:r>
              <a:rPr lang="en-US" b="1" dirty="0" smtClean="0"/>
              <a:t>Harassment</a:t>
            </a:r>
            <a:endParaRPr lang="en-US" b="1" dirty="0"/>
          </a:p>
          <a:p>
            <a:r>
              <a:rPr lang="en-US" sz="1600" dirty="0">
                <a:latin typeface="Arial" panose="020B0604020202020204" pitchFamily="34" charset="0"/>
                <a:cs typeface="Arial" panose="020B0604020202020204" pitchFamily="34" charset="0"/>
              </a:rPr>
              <a:t>Harassment of any kind </a:t>
            </a:r>
            <a:r>
              <a:rPr lang="en-US" sz="1600" dirty="0" smtClean="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not tolerated at the HTC. Please report any such activities to the Training </a:t>
            </a:r>
            <a:r>
              <a:rPr lang="en-US" sz="1600" dirty="0" smtClean="0">
                <a:latin typeface="Arial" panose="020B0604020202020204" pitchFamily="34" charset="0"/>
                <a:cs typeface="Arial" panose="020B0604020202020204" pitchFamily="34" charset="0"/>
              </a:rPr>
              <a:t>Center </a:t>
            </a:r>
            <a:r>
              <a:rPr lang="en-US" sz="1600" dirty="0">
                <a:latin typeface="Arial" panose="020B0604020202020204" pitchFamily="34" charset="0"/>
                <a:cs typeface="Arial" panose="020B0604020202020204" pitchFamily="34" charset="0"/>
              </a:rPr>
              <a:t>Manager, Chief Instructor, Instructor, </a:t>
            </a:r>
            <a:r>
              <a:rPr lang="en-US" sz="1600" dirty="0" smtClean="0">
                <a:latin typeface="Arial" panose="020B0604020202020204" pitchFamily="34" charset="0"/>
                <a:cs typeface="Arial" panose="020B0604020202020204" pitchFamily="34" charset="0"/>
              </a:rPr>
              <a:t>Training </a:t>
            </a:r>
            <a:r>
              <a:rPr lang="en-US" sz="1600" dirty="0">
                <a:latin typeface="Arial" panose="020B0604020202020204" pitchFamily="34" charset="0"/>
                <a:cs typeface="Arial" panose="020B0604020202020204" pitchFamily="34" charset="0"/>
              </a:rPr>
              <a:t>Administrator </a:t>
            </a:r>
            <a:r>
              <a:rPr lang="en-US" sz="1600" dirty="0" smtClean="0">
                <a:latin typeface="Arial" panose="020B0604020202020204" pitchFamily="34" charset="0"/>
                <a:cs typeface="Arial" panose="020B0604020202020204" pitchFamily="34" charset="0"/>
              </a:rPr>
              <a:t>or Student Services Representative immediately.</a:t>
            </a:r>
          </a:p>
          <a:p>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707302" y="3276600"/>
            <a:ext cx="6477000" cy="1877437"/>
          </a:xfrm>
          <a:prstGeom prst="rect">
            <a:avLst/>
          </a:prstGeom>
        </p:spPr>
        <p:txBody>
          <a:bodyPr wrap="square">
            <a:spAutoFit/>
          </a:bodyPr>
          <a:lstStyle/>
          <a:p>
            <a:r>
              <a:rPr lang="en-US" b="1" dirty="0"/>
              <a:t>Training Materials</a:t>
            </a:r>
          </a:p>
          <a:p>
            <a:r>
              <a:rPr lang="en-US" sz="1600" dirty="0">
                <a:latin typeface="Arial" panose="020B0604020202020204" pitchFamily="34" charset="0"/>
                <a:cs typeface="Arial" panose="020B0604020202020204" pitchFamily="34" charset="0"/>
              </a:rPr>
              <a:t>Students are required to bring all training materials needed each training day and be prepared for the daily lesson(s). If you have questions as to the requirements, please ask your instructor or the Chief Instructor</a:t>
            </a:r>
            <a:r>
              <a:rPr lang="en-US" sz="1600" dirty="0" smtClean="0">
                <a:latin typeface="Arial" panose="020B0604020202020204" pitchFamily="34" charset="0"/>
                <a:cs typeface="Arial" panose="020B0604020202020204" pitchFamily="34" charset="0"/>
              </a:rPr>
              <a:t>. Required resources are attached to the first lesson, Introduction to the L-382J. Download and keep these documents for use during the duration of </a:t>
            </a:r>
            <a:r>
              <a:rPr lang="en-US" sz="1600" smtClean="0">
                <a:latin typeface="Arial" panose="020B0604020202020204" pitchFamily="34" charset="0"/>
                <a:cs typeface="Arial" panose="020B0604020202020204" pitchFamily="34" charset="0"/>
              </a:rPr>
              <a:t>your training.</a:t>
            </a:r>
            <a:r>
              <a:rPr lang="en-US" dirty="0"/>
              <a:t>	</a:t>
            </a:r>
          </a:p>
        </p:txBody>
      </p:sp>
      <p:sp>
        <p:nvSpPr>
          <p:cNvPr id="4" name="Footer Placeholder 3"/>
          <p:cNvSpPr>
            <a:spLocks noGrp="1"/>
          </p:cNvSpPr>
          <p:nvPr>
            <p:ph type="ftr" sz="quarter" idx="11"/>
          </p:nvPr>
        </p:nvSpPr>
        <p:spPr/>
        <p:txBody>
          <a:bodyPr/>
          <a:lstStyle/>
          <a:p>
            <a:endParaRPr lang="en-US" smtClean="0"/>
          </a:p>
        </p:txBody>
      </p:sp>
      <p:pic>
        <p:nvPicPr>
          <p:cNvPr id="5"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371198510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7696200" cy="5109091"/>
          </a:xfrm>
          <a:prstGeom prst="rect">
            <a:avLst/>
          </a:prstGeom>
        </p:spPr>
        <p:txBody>
          <a:bodyPr wrap="square">
            <a:spAutoFit/>
          </a:bodyPr>
          <a:lstStyle/>
          <a:p>
            <a:pPr algn="ctr"/>
            <a:r>
              <a:rPr lang="en-US" b="1" dirty="0"/>
              <a:t>Training</a:t>
            </a:r>
          </a:p>
          <a:p>
            <a:r>
              <a:rPr lang="en-US" dirty="0"/>
              <a:t> </a:t>
            </a:r>
          </a:p>
          <a:p>
            <a:r>
              <a:rPr lang="en-US" dirty="0"/>
              <a:t>	</a:t>
            </a:r>
            <a:r>
              <a:rPr lang="en-US" sz="1600" dirty="0">
                <a:latin typeface="Arial" panose="020B0604020202020204" pitchFamily="34" charset="0"/>
                <a:cs typeface="Arial" panose="020B0604020202020204" pitchFamily="34" charset="0"/>
              </a:rPr>
              <a:t>The Flight Simulator Training Device (FSTD) and Multi-Function Training Aid device (MFTA) used in your training at the </a:t>
            </a:r>
            <a:r>
              <a:rPr lang="en-US" sz="1600" dirty="0" smtClean="0">
                <a:latin typeface="Arial" panose="020B0604020202020204" pitchFamily="34" charset="0"/>
                <a:cs typeface="Arial" panose="020B0604020202020204" pitchFamily="34" charset="0"/>
              </a:rPr>
              <a:t>HTC are </a:t>
            </a:r>
            <a:r>
              <a:rPr lang="en-US" sz="1600" dirty="0">
                <a:latin typeface="Arial" panose="020B0604020202020204" pitchFamily="34" charset="0"/>
                <a:cs typeface="Arial" panose="020B0604020202020204" pitchFamily="34" charset="0"/>
              </a:rPr>
              <a:t>state-of-the-art. The FSTD utilizes actual aircraft equipment and as such, Notes, Cautions, and Warnings in the flight manual that </a:t>
            </a:r>
            <a:r>
              <a:rPr lang="en-US" sz="1600" dirty="0" smtClean="0">
                <a:latin typeface="Arial" panose="020B0604020202020204" pitchFamily="34" charset="0"/>
                <a:cs typeface="Arial" panose="020B0604020202020204" pitchFamily="34" charset="0"/>
              </a:rPr>
              <a:t>are </a:t>
            </a:r>
            <a:r>
              <a:rPr lang="en-US" sz="1600" dirty="0">
                <a:latin typeface="Arial" panose="020B0604020202020204" pitchFamily="34" charset="0"/>
                <a:cs typeface="Arial" panose="020B0604020202020204" pitchFamily="34" charset="0"/>
              </a:rPr>
              <a:t>designed to prevent damage to aircraft equipment should heed the same responses as if using the aircraft. The FSTD is to be treated as the aircraft, with a few </a:t>
            </a:r>
            <a:r>
              <a:rPr lang="en-US" sz="1600" dirty="0" smtClean="0">
                <a:latin typeface="Arial" panose="020B0604020202020204" pitchFamily="34" charset="0"/>
                <a:cs typeface="Arial" panose="020B0604020202020204" pitchFamily="34" charset="0"/>
              </a:rPr>
              <a:t>exceptions which your instructor will explain. The </a:t>
            </a:r>
            <a:r>
              <a:rPr lang="en-US" sz="1600" dirty="0">
                <a:latin typeface="Arial" panose="020B0604020202020204" pitchFamily="34" charset="0"/>
                <a:cs typeface="Arial" panose="020B0604020202020204" pitchFamily="34" charset="0"/>
              </a:rPr>
              <a:t>student performance, decisions, and actions in the FSTD will be graded as </a:t>
            </a:r>
            <a:r>
              <a:rPr lang="en-US" sz="1600" dirty="0" smtClean="0">
                <a:latin typeface="Arial" panose="020B0604020202020204" pitchFamily="34" charset="0"/>
                <a:cs typeface="Arial" panose="020B0604020202020204" pitchFamily="34" charset="0"/>
              </a:rPr>
              <a:t>if in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actual aircraft</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The HTC instructors are some of the best and most experienced in the industry. Use your time with your instructor to gain valuable knowledge and learn from their experiences. They are an invaluable tool that we hope you will take advantage of while training at the HTC. The entire staff at the HTC </a:t>
            </a:r>
            <a:r>
              <a:rPr lang="en-US" sz="1600" dirty="0" smtClean="0">
                <a:latin typeface="Arial" panose="020B0604020202020204" pitchFamily="34" charset="0"/>
                <a:cs typeface="Arial" panose="020B0604020202020204" pitchFamily="34" charset="0"/>
              </a:rPr>
              <a:t>strive </a:t>
            </a:r>
            <a:r>
              <a:rPr lang="en-US" sz="1600" dirty="0">
                <a:latin typeface="Arial" panose="020B0604020202020204" pitchFamily="34" charset="0"/>
                <a:cs typeface="Arial" panose="020B0604020202020204" pitchFamily="34" charset="0"/>
              </a:rPr>
              <a:t>to provide you an excellent training experience both inside and outside the classroom.</a:t>
            </a:r>
          </a:p>
          <a:p>
            <a:r>
              <a:rPr lang="en-US" sz="1600" dirty="0">
                <a:latin typeface="Arial" panose="020B0604020202020204" pitchFamily="34" charset="0"/>
                <a:cs typeface="Arial" panose="020B0604020202020204" pitchFamily="34" charset="0"/>
              </a:rPr>
              <a:t>	Students will be asked to evaluate the training in a student critique before departing. The purpose of the student critique is to receive constructive feedback from the students on their overall training experience at the HTC. This feedback helps us continually improve curriculum and services and ensures we are meeting the needs of the student.</a:t>
            </a:r>
          </a:p>
        </p:txBody>
      </p:sp>
      <p:sp>
        <p:nvSpPr>
          <p:cNvPr id="3" name="Footer Placeholder 2"/>
          <p:cNvSpPr>
            <a:spLocks noGrp="1"/>
          </p:cNvSpPr>
          <p:nvPr>
            <p:ph type="ftr" sz="quarter" idx="11"/>
          </p:nvPr>
        </p:nvSpPr>
        <p:spPr/>
        <p:txBody>
          <a:bodyPr/>
          <a:lstStyle/>
          <a:p>
            <a:endParaRPr lang="en-US" smtClean="0"/>
          </a:p>
        </p:txBody>
      </p:sp>
      <p:pic>
        <p:nvPicPr>
          <p:cNvPr id="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198933128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0"/>
            <a:ext cx="6705600" cy="3416320"/>
          </a:xfrm>
          <a:prstGeom prst="rect">
            <a:avLst/>
          </a:prstGeom>
          <a:noFill/>
        </p:spPr>
        <p:txBody>
          <a:bodyPr wrap="square" rtlCol="0">
            <a:spAutoFit/>
          </a:bodyPr>
          <a:lstStyle/>
          <a:p>
            <a:r>
              <a:rPr lang="en-US" dirty="0" smtClean="0"/>
              <a:t>The Student Services Representative can assist you with lodging, transportation and any other questions or assistance you may need while training at the HTC.</a:t>
            </a:r>
          </a:p>
          <a:p>
            <a:endParaRPr lang="en-US" dirty="0"/>
          </a:p>
          <a:p>
            <a:pPr algn="ctr"/>
            <a:r>
              <a:rPr lang="en-US" b="1" dirty="0" smtClean="0">
                <a:solidFill>
                  <a:srgbClr val="FF0000"/>
                </a:solidFill>
                <a:latin typeface="Helvetica" panose="020B0604020202020204" pitchFamily="34" charset="0"/>
                <a:cs typeface="Helvetica" panose="020B0604020202020204" pitchFamily="34" charset="0"/>
              </a:rPr>
              <a:t>It is the student’s responsibility to communicate with the HTC staff with any changes to personal contact information and/or any Visa status changes. It is also the student’s responsibility to communicate any and all </a:t>
            </a:r>
            <a:r>
              <a:rPr lang="en-US" b="1" smtClean="0">
                <a:solidFill>
                  <a:srgbClr val="FF0000"/>
                </a:solidFill>
                <a:latin typeface="Helvetica" panose="020B0604020202020204" pitchFamily="34" charset="0"/>
                <a:cs typeface="Helvetica" panose="020B0604020202020204" pitchFamily="34" charset="0"/>
              </a:rPr>
              <a:t>travel arrangements made </a:t>
            </a:r>
            <a:r>
              <a:rPr lang="en-US" b="1" dirty="0" smtClean="0">
                <a:solidFill>
                  <a:srgbClr val="FF0000"/>
                </a:solidFill>
                <a:latin typeface="Helvetica" panose="020B0604020202020204" pitchFamily="34" charset="0"/>
                <a:cs typeface="Helvetica" panose="020B0604020202020204" pitchFamily="34" charset="0"/>
              </a:rPr>
              <a:t>during your time in training.</a:t>
            </a:r>
          </a:p>
          <a:p>
            <a:endParaRPr lang="en-US" dirty="0"/>
          </a:p>
          <a:p>
            <a:r>
              <a:rPr lang="en-US" dirty="0" smtClean="0"/>
              <a:t>Please keep this Student Information Guide with you to refer to the contact names and numbers should you need them.</a:t>
            </a:r>
            <a:endParaRPr lang="en-US" dirty="0"/>
          </a:p>
        </p:txBody>
      </p:sp>
      <p:sp>
        <p:nvSpPr>
          <p:cNvPr id="3" name="Footer Placeholder 2"/>
          <p:cNvSpPr>
            <a:spLocks noGrp="1"/>
          </p:cNvSpPr>
          <p:nvPr>
            <p:ph type="ftr" sz="quarter" idx="11"/>
          </p:nvPr>
        </p:nvSpPr>
        <p:spPr/>
        <p:txBody>
          <a:bodyPr/>
          <a:lstStyle/>
          <a:p>
            <a:endParaRPr lang="en-US" smtClean="0"/>
          </a:p>
        </p:txBody>
      </p:sp>
      <p:pic>
        <p:nvPicPr>
          <p:cNvPr id="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1082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924800" y="22016"/>
            <a:ext cx="809524" cy="523810"/>
          </a:xfrm>
          <a:prstGeom prst="rect">
            <a:avLst/>
          </a:prstGeom>
        </p:spPr>
      </p:pic>
    </p:spTree>
    <p:extLst>
      <p:ext uri="{BB962C8B-B14F-4D97-AF65-F5344CB8AC3E}">
        <p14:creationId xmlns:p14="http://schemas.microsoft.com/office/powerpoint/2010/main" val="524248809"/>
      </p:ext>
    </p:extLst>
  </p:cSld>
  <p:clrMapOvr>
    <a:masterClrMapping/>
  </p:clrMapOvr>
  <p:transition spd="med">
    <p:pull/>
  </p:transition>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462</TotalTime>
  <Words>1110</Words>
  <Application>Microsoft Office PowerPoint</Application>
  <PresentationFormat>On-screen Show (4:3)</PresentationFormat>
  <Paragraphs>351</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vt:lpstr>
      <vt:lpstr>Times New Roman</vt:lpstr>
      <vt:lpstr>Retrospect</vt:lpstr>
      <vt:lpstr>     Hercules Training Center 86 South Cobb Drive, Building B-68 Marietta, GA 30063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Hercules Training Center Student Information Guide </dc:title>
  <dc:creator>Rachel Doll</dc:creator>
  <cp:lastModifiedBy>Doll, Rachel (US)</cp:lastModifiedBy>
  <cp:revision>69</cp:revision>
  <cp:lastPrinted>2016-06-06T17:10:53Z</cp:lastPrinted>
  <dcterms:created xsi:type="dcterms:W3CDTF">2016-03-29T13:16:40Z</dcterms:created>
  <dcterms:modified xsi:type="dcterms:W3CDTF">2017-06-06T12:33:16Z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ACCT02\e244397</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y fmtid="{D5CDD505-2E9C-101B-9397-08002B2CF9AE}" pid="11" name="checkedProgramsCount">
    <vt:i4>0</vt:i4>
  </property>
  <property fmtid="{D5CDD505-2E9C-101B-9397-08002B2CF9AE}" pid="12" name="ExpCountry">
    <vt:lpwstr/>
  </property>
</Properties>
</file>